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86" r:id="rId1"/>
  </p:sldMasterIdLst>
  <p:notesMasterIdLst>
    <p:notesMasterId r:id="rId38"/>
  </p:notesMasterIdLst>
  <p:sldIdLst>
    <p:sldId id="299" r:id="rId2"/>
    <p:sldId id="338" r:id="rId3"/>
    <p:sldId id="339" r:id="rId4"/>
    <p:sldId id="340" r:id="rId5"/>
    <p:sldId id="303" r:id="rId6"/>
    <p:sldId id="304" r:id="rId7"/>
    <p:sldId id="305" r:id="rId8"/>
    <p:sldId id="306" r:id="rId9"/>
    <p:sldId id="307" r:id="rId10"/>
    <p:sldId id="308" r:id="rId11"/>
    <p:sldId id="309" r:id="rId12"/>
    <p:sldId id="311" r:id="rId13"/>
    <p:sldId id="312" r:id="rId14"/>
    <p:sldId id="313" r:id="rId15"/>
    <p:sldId id="314" r:id="rId16"/>
    <p:sldId id="315" r:id="rId17"/>
    <p:sldId id="316" r:id="rId18"/>
    <p:sldId id="317" r:id="rId19"/>
    <p:sldId id="318" r:id="rId20"/>
    <p:sldId id="319" r:id="rId21"/>
    <p:sldId id="320" r:id="rId22"/>
    <p:sldId id="321" r:id="rId23"/>
    <p:sldId id="322" r:id="rId24"/>
    <p:sldId id="323" r:id="rId25"/>
    <p:sldId id="324" r:id="rId26"/>
    <p:sldId id="325" r:id="rId27"/>
    <p:sldId id="326" r:id="rId28"/>
    <p:sldId id="327" r:id="rId29"/>
    <p:sldId id="310" r:id="rId30"/>
    <p:sldId id="329" r:id="rId31"/>
    <p:sldId id="334" r:id="rId32"/>
    <p:sldId id="330" r:id="rId33"/>
    <p:sldId id="331" r:id="rId34"/>
    <p:sldId id="332" r:id="rId35"/>
    <p:sldId id="333" r:id="rId36"/>
    <p:sldId id="335"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26" autoAdjust="0"/>
    <p:restoredTop sz="87792" autoAdjust="0"/>
  </p:normalViewPr>
  <p:slideViewPr>
    <p:cSldViewPr snapToGrid="0">
      <p:cViewPr>
        <p:scale>
          <a:sx n="71" d="100"/>
          <a:sy n="71" d="100"/>
        </p:scale>
        <p:origin x="-312" y="-468"/>
      </p:cViewPr>
      <p:guideLst>
        <p:guide orient="horz" pos="2160"/>
        <p:guide pos="3840"/>
      </p:guideLst>
    </p:cSldViewPr>
  </p:slideViewPr>
  <p:notesTextViewPr>
    <p:cViewPr>
      <p:scale>
        <a:sx n="1" d="1"/>
        <a:sy n="1" d="1"/>
      </p:scale>
      <p:origin x="0" y="0"/>
    </p:cViewPr>
  </p:notesTextViewPr>
  <p:sorterViewPr>
    <p:cViewPr>
      <p:scale>
        <a:sx n="100" d="100"/>
        <a:sy n="100" d="100"/>
      </p:scale>
      <p:origin x="0" y="-1216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4C19171D-723E-474B-9031-B1D0413377A7}" type="datetimeFigureOut">
              <a:rPr lang="en-US" smtClean="0"/>
              <a:pPr/>
              <a:t>7/3/2016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E12A6296-9B29-4F9D-BE6C-990F12C3C54E}" type="slidenum">
              <a:rPr lang="en-US" smtClean="0"/>
              <a:pPr/>
              <a:t>‹#›</a:t>
            </a:fld>
            <a:endParaRPr lang="en-US" dirty="0"/>
          </a:p>
        </p:txBody>
      </p:sp>
    </p:spTree>
    <p:extLst>
      <p:ext uri="{BB962C8B-B14F-4D97-AF65-F5344CB8AC3E}">
        <p14:creationId xmlns:p14="http://schemas.microsoft.com/office/powerpoint/2010/main" val="2314174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Until about 2010, most organizations constructed and maintained their own computing infrastructure. Organizations purchased or leased hardware, installed it on their premises, and used it to support organizational email, Web sites, e-commerce sites, and in-house applications, such as accounting and operations systems. After 2010, however, organizations began to move their computing infrastructure to the cloud. In the future, nearly all, computing infrastructure will be leased from the cloud.</a:t>
            </a:r>
            <a:endParaRPr lang="en-US" dirty="0"/>
          </a:p>
        </p:txBody>
      </p:sp>
      <p:sp>
        <p:nvSpPr>
          <p:cNvPr id="4" name="Slide Number Placeholder 3"/>
          <p:cNvSpPr>
            <a:spLocks noGrp="1"/>
          </p:cNvSpPr>
          <p:nvPr>
            <p:ph type="sldNum" sz="quarter" idx="10"/>
          </p:nvPr>
        </p:nvSpPr>
        <p:spPr/>
        <p:txBody>
          <a:bodyPr/>
          <a:lstStyle/>
          <a:p>
            <a:fld id="{C2FCD78F-EB4B-4CCC-8834-53B27CD3943F}" type="slidenum">
              <a:rPr lang="en-US" smtClean="0"/>
              <a:pPr/>
              <a:t>1</a:t>
            </a:fld>
            <a:endParaRPr lang="en-US" dirty="0"/>
          </a:p>
        </p:txBody>
      </p:sp>
    </p:spTree>
    <p:extLst>
      <p:ext uri="{BB962C8B-B14F-4D97-AF65-F5344CB8AC3E}">
        <p14:creationId xmlns:p14="http://schemas.microsoft.com/office/powerpoint/2010/main" val="7187721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Cloud-based hosting has been around since the 1960s. Long before the creation of the personal computer and networks, time-sharing vendors provided slices of computer time on a use-fee basis. However, the technology of that time, continuing up until the first decade of this century, did not favor the construction and use of enormous data centers, nor did the necessary standards exist.</a:t>
            </a:r>
            <a:endParaRPr lang="en-US" dirty="0"/>
          </a:p>
        </p:txBody>
      </p:sp>
      <p:sp>
        <p:nvSpPr>
          <p:cNvPr id="4" name="Slide Number Placeholder 3"/>
          <p:cNvSpPr>
            <a:spLocks noGrp="1"/>
          </p:cNvSpPr>
          <p:nvPr>
            <p:ph type="sldNum" sz="quarter" idx="10"/>
          </p:nvPr>
        </p:nvSpPr>
        <p:spPr/>
        <p:txBody>
          <a:bodyPr/>
          <a:lstStyle/>
          <a:p>
            <a:fld id="{E12A6296-9B29-4F9D-BE6C-990F12C3C54E}" type="slidenum">
              <a:rPr lang="en-US" smtClean="0"/>
              <a:pPr/>
              <a:t>10</a:t>
            </a:fld>
            <a:endParaRPr lang="en-US" dirty="0"/>
          </a:p>
        </p:txBody>
      </p:sp>
    </p:spTree>
    <p:extLst>
      <p:ext uri="{BB962C8B-B14F-4D97-AF65-F5344CB8AC3E}">
        <p14:creationId xmlns:p14="http://schemas.microsoft.com/office/powerpoint/2010/main" val="20460818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Organizations can use the cloud in several different ways. By far most popular, is to obtain cloud services from cloud service vendors.</a:t>
            </a:r>
            <a:endParaRPr lang="en-US" dirty="0"/>
          </a:p>
        </p:txBody>
      </p:sp>
      <p:sp>
        <p:nvSpPr>
          <p:cNvPr id="4" name="Slide Number Placeholder 3"/>
          <p:cNvSpPr>
            <a:spLocks noGrp="1"/>
          </p:cNvSpPr>
          <p:nvPr>
            <p:ph type="sldNum" sz="quarter" idx="10"/>
          </p:nvPr>
        </p:nvSpPr>
        <p:spPr/>
        <p:txBody>
          <a:bodyPr/>
          <a:lstStyle/>
          <a:p>
            <a:fld id="{C2FCD78F-EB4B-4CCC-8834-53B27CD3943F}" type="slidenum">
              <a:rPr lang="en-US" smtClean="0"/>
              <a:pPr/>
              <a:t>12</a:t>
            </a:fld>
            <a:endParaRPr lang="en-US" dirty="0"/>
          </a:p>
        </p:txBody>
      </p:sp>
    </p:spTree>
    <p:extLst>
      <p:ext uri="{BB962C8B-B14F-4D97-AF65-F5344CB8AC3E}">
        <p14:creationId xmlns:p14="http://schemas.microsoft.com/office/powerpoint/2010/main" val="27212229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mn-cs"/>
              </a:rPr>
              <a:t>System of distributed servers (</a:t>
            </a:r>
            <a:r>
              <a:rPr lang="en-US" sz="1200" b="1" i="0" kern="1200" dirty="0" smtClean="0">
                <a:solidFill>
                  <a:schemeClr val="tx1"/>
                </a:solidFill>
                <a:effectLst/>
                <a:latin typeface="Arial" panose="020B0604020202020204" pitchFamily="34" charset="0"/>
                <a:ea typeface="+mn-ea"/>
                <a:cs typeface="+mn-cs"/>
              </a:rPr>
              <a:t>network</a:t>
            </a:r>
            <a:r>
              <a:rPr lang="en-US" sz="1200" b="0" i="0" kern="1200" dirty="0" smtClean="0">
                <a:solidFill>
                  <a:schemeClr val="tx1"/>
                </a:solidFill>
                <a:effectLst/>
                <a:latin typeface="Arial" panose="020B0604020202020204" pitchFamily="34" charset="0"/>
                <a:ea typeface="+mn-ea"/>
                <a:cs typeface="+mn-cs"/>
              </a:rPr>
              <a:t>) that deliver webpages and other Web </a:t>
            </a:r>
            <a:r>
              <a:rPr lang="en-US" sz="1200" b="1" i="0" kern="1200" dirty="0" smtClean="0">
                <a:solidFill>
                  <a:schemeClr val="tx1"/>
                </a:solidFill>
                <a:effectLst/>
                <a:latin typeface="Arial" panose="020B0604020202020204" pitchFamily="34" charset="0"/>
                <a:ea typeface="+mn-ea"/>
                <a:cs typeface="+mn-cs"/>
              </a:rPr>
              <a:t>content</a:t>
            </a:r>
            <a:r>
              <a:rPr lang="en-US" sz="1200" b="0" i="0" kern="1200" dirty="0" smtClean="0">
                <a:solidFill>
                  <a:schemeClr val="tx1"/>
                </a:solidFill>
                <a:effectLst/>
                <a:latin typeface="Arial" panose="020B0604020202020204" pitchFamily="34" charset="0"/>
                <a:ea typeface="+mn-ea"/>
                <a:cs typeface="+mn-cs"/>
              </a:rPr>
              <a:t> to a user based on the geographic locations of the user, the origin of the webpage and a </a:t>
            </a:r>
            <a:r>
              <a:rPr lang="en-US" sz="1200" b="1" i="0" kern="1200" dirty="0" smtClean="0">
                <a:solidFill>
                  <a:schemeClr val="tx1"/>
                </a:solidFill>
                <a:effectLst/>
                <a:latin typeface="Arial" panose="020B0604020202020204" pitchFamily="34" charset="0"/>
                <a:ea typeface="+mn-ea"/>
                <a:cs typeface="+mn-cs"/>
              </a:rPr>
              <a:t>content delivery</a:t>
            </a:r>
            <a:r>
              <a:rPr lang="en-US" sz="1200" b="0" i="0" kern="1200" dirty="0" smtClean="0">
                <a:solidFill>
                  <a:schemeClr val="tx1"/>
                </a:solidFill>
                <a:effectLst/>
                <a:latin typeface="Arial" panose="020B0604020202020204" pitchFamily="34" charset="0"/>
                <a:ea typeface="+mn-ea"/>
                <a:cs typeface="+mn-cs"/>
              </a:rPr>
              <a:t> server.</a:t>
            </a:r>
            <a:endParaRPr lang="en-US" dirty="0"/>
          </a:p>
        </p:txBody>
      </p:sp>
      <p:sp>
        <p:nvSpPr>
          <p:cNvPr id="4" name="Slide Number Placeholder 3"/>
          <p:cNvSpPr>
            <a:spLocks noGrp="1"/>
          </p:cNvSpPr>
          <p:nvPr>
            <p:ph type="sldNum" sz="quarter" idx="10"/>
          </p:nvPr>
        </p:nvSpPr>
        <p:spPr/>
        <p:txBody>
          <a:bodyPr/>
          <a:lstStyle/>
          <a:p>
            <a:fld id="{E12A6296-9B29-4F9D-BE6C-990F12C3C54E}" type="slidenum">
              <a:rPr lang="en-US" smtClean="0"/>
              <a:pPr/>
              <a:t>13</a:t>
            </a:fld>
            <a:endParaRPr lang="en-US" dirty="0"/>
          </a:p>
        </p:txBody>
      </p:sp>
    </p:spTree>
    <p:extLst>
      <p:ext uri="{BB962C8B-B14F-4D97-AF65-F5344CB8AC3E}">
        <p14:creationId xmlns:p14="http://schemas.microsoft.com/office/powerpoint/2010/main" val="16653463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You will learn about denial-of-service (</a:t>
            </a:r>
            <a:r>
              <a:rPr lang="en-US" sz="1200" b="0" i="0" u="none" strike="noStrike" kern="1200" baseline="0" dirty="0" err="1" smtClean="0">
                <a:solidFill>
                  <a:schemeClr val="tx1"/>
                </a:solidFill>
                <a:latin typeface="Arial" panose="020B0604020202020204" pitchFamily="34" charset="0"/>
                <a:ea typeface="+mn-ea"/>
                <a:cs typeface="+mn-cs"/>
              </a:rPr>
              <a:t>DoS</a:t>
            </a:r>
            <a:r>
              <a:rPr lang="en-US" sz="1200" b="0" i="0" u="none" strike="noStrike" kern="1200" baseline="0" dirty="0" smtClean="0">
                <a:solidFill>
                  <a:schemeClr val="tx1"/>
                </a:solidFill>
                <a:latin typeface="Arial" panose="020B0604020202020204" pitchFamily="34" charset="0"/>
                <a:ea typeface="+mn-ea"/>
                <a:cs typeface="+mn-cs"/>
              </a:rPr>
              <a:t>)  attacks in Chapter 10. For now, just understand that such security threats send so much data to a given server that the server’s performance for legitimate traffic becomes unacceptable. By having multiple servers, CDNs help to protect against such attacks.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E12A6296-9B29-4F9D-BE6C-990F12C3C54E}" type="slidenum">
              <a:rPr lang="en-US" smtClean="0"/>
              <a:pPr/>
              <a:t>14</a:t>
            </a:fld>
            <a:endParaRPr lang="en-US" dirty="0"/>
          </a:p>
        </p:txBody>
      </p:sp>
    </p:spTree>
    <p:extLst>
      <p:ext uri="{BB962C8B-B14F-4D97-AF65-F5344CB8AC3E}">
        <p14:creationId xmlns:p14="http://schemas.microsoft.com/office/powerpoint/2010/main" val="26394477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Figure 6-6 shows an example of how CDN servers might be distributed.</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Falcon might use a CDN to distribute its content worldwide and to respond to leads generated from advertising as described in Q1.</a:t>
            </a:r>
            <a:endParaRPr lang="en-US" sz="1200" kern="1200" dirty="0" smtClean="0">
              <a:solidFill>
                <a:schemeClr val="tx1"/>
              </a:solidFill>
              <a:latin typeface="Arial" panose="020B0604020202020204" pitchFamily="34" charset="0"/>
              <a:ea typeface="+mn-ea"/>
              <a:cs typeface="+mn-cs"/>
            </a:endParaRP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Other CDN maps here. https://www.google.com/search?q=content+delivery+network+map&amp;safe=active&amp;espv=2&amp;biw=1093&amp;bih=514&amp;tbm=isch&amp;tbo=u&amp;source=univ&amp;sa=X&amp;ved=0CDEQsARqFQoTCJ7ShsKdi8gCFUJcPgodpmcA4Q</a:t>
            </a:r>
            <a:endParaRPr lang="en-US" dirty="0"/>
          </a:p>
        </p:txBody>
      </p:sp>
      <p:sp>
        <p:nvSpPr>
          <p:cNvPr id="4" name="Slide Number Placeholder 3"/>
          <p:cNvSpPr>
            <a:spLocks noGrp="1"/>
          </p:cNvSpPr>
          <p:nvPr>
            <p:ph type="sldNum" sz="quarter" idx="10"/>
          </p:nvPr>
        </p:nvSpPr>
        <p:spPr/>
        <p:txBody>
          <a:bodyPr/>
          <a:lstStyle/>
          <a:p>
            <a:fld id="{C2FCD78F-EB4B-4CCC-8834-53B27CD3943F}" type="slidenum">
              <a:rPr lang="en-US" smtClean="0"/>
              <a:pPr/>
              <a:t>15</a:t>
            </a:fld>
            <a:endParaRPr lang="en-US" dirty="0"/>
          </a:p>
        </p:txBody>
      </p:sp>
    </p:spTree>
    <p:extLst>
      <p:ext uri="{BB962C8B-B14F-4D97-AF65-F5344CB8AC3E}">
        <p14:creationId xmlns:p14="http://schemas.microsoft.com/office/powerpoint/2010/main" val="12223320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mn-cs"/>
              </a:rPr>
              <a:t> This figure</a:t>
            </a:r>
            <a:r>
              <a:rPr lang="en-US" sz="1200" kern="1200" baseline="0" dirty="0" smtClean="0">
                <a:solidFill>
                  <a:schemeClr val="tx1"/>
                </a:solidFill>
                <a:latin typeface="Arial" panose="020B0604020202020204" pitchFamily="34" charset="0"/>
                <a:ea typeface="+mn-ea"/>
                <a:cs typeface="+mn-cs"/>
              </a:rPr>
              <a:t> s</a:t>
            </a:r>
            <a:r>
              <a:rPr lang="en-US" sz="1200" kern="1200" dirty="0" smtClean="0">
                <a:solidFill>
                  <a:schemeClr val="tx1"/>
                </a:solidFill>
                <a:latin typeface="Arial" panose="020B0604020202020204" pitchFamily="34" charset="0"/>
                <a:ea typeface="+mn-ea"/>
                <a:cs typeface="+mn-cs"/>
              </a:rPr>
              <a:t>hows a Web services inventory application at a hypothetical online bicycle part retailer named Best Bikes. </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mn-cs"/>
              </a:rPr>
              <a:t>In this example, Best Bikes is running its own servers on its own infrastructure. To do so, Best Bikes sets up a private internet within the company, an internet that is generally not reachable from outside the company. </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mn-cs"/>
              </a:rPr>
              <a:t>Best Bikes writes the applications for processing inventory using Web services standards; applications publish a WSDL; the Web services are accessed by other applications within the company using SOAP; and data are delivered using JSON. </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mn-cs"/>
              </a:rPr>
              <a:t>Application users access the inventory Web services using JavaScript that is sent down to the users' browsers.</a:t>
            </a:r>
          </a:p>
        </p:txBody>
      </p:sp>
      <p:sp>
        <p:nvSpPr>
          <p:cNvPr id="4" name="Slide Number Placeholder 3"/>
          <p:cNvSpPr>
            <a:spLocks noGrp="1"/>
          </p:cNvSpPr>
          <p:nvPr>
            <p:ph type="sldNum" sz="quarter" idx="10"/>
          </p:nvPr>
        </p:nvSpPr>
        <p:spPr/>
        <p:txBody>
          <a:bodyPr/>
          <a:lstStyle/>
          <a:p>
            <a:fld id="{E72C03DD-5750-422A-B8E1-210FCD03B27E}" type="slidenum">
              <a:rPr lang="en-US" smtClean="0"/>
              <a:t>16</a:t>
            </a:fld>
            <a:endParaRPr lang="en-US" dirty="0"/>
          </a:p>
        </p:txBody>
      </p:sp>
    </p:spTree>
    <p:extLst>
      <p:ext uri="{BB962C8B-B14F-4D97-AF65-F5344CB8AC3E}">
        <p14:creationId xmlns:p14="http://schemas.microsoft.com/office/powerpoint/2010/main" val="4662066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Falcon Security Parts is a small company with a very small IT Department, and unlikely to have resources necessary to develop its own server infrastructure.</a:t>
            </a:r>
            <a:endParaRPr lang="en-US" dirty="0"/>
          </a:p>
        </p:txBody>
      </p:sp>
      <p:sp>
        <p:nvSpPr>
          <p:cNvPr id="4" name="Slide Number Placeholder 3"/>
          <p:cNvSpPr>
            <a:spLocks noGrp="1"/>
          </p:cNvSpPr>
          <p:nvPr>
            <p:ph type="sldNum" sz="quarter" idx="10"/>
          </p:nvPr>
        </p:nvSpPr>
        <p:spPr/>
        <p:txBody>
          <a:bodyPr/>
          <a:lstStyle/>
          <a:p>
            <a:fld id="{C2FCD78F-EB4B-4CCC-8834-53B27CD3943F}" type="slidenum">
              <a:rPr lang="en-US" smtClean="0"/>
              <a:pPr/>
              <a:t>17</a:t>
            </a:fld>
            <a:endParaRPr lang="en-US" dirty="0"/>
          </a:p>
        </p:txBody>
      </p:sp>
    </p:spTree>
    <p:extLst>
      <p:ext uri="{BB962C8B-B14F-4D97-AF65-F5344CB8AC3E}">
        <p14:creationId xmlns:p14="http://schemas.microsoft.com/office/powerpoint/2010/main" val="239850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Falcon Security</a:t>
            </a:r>
            <a:r>
              <a:rPr lang="en-US" baseline="0" dirty="0" smtClean="0"/>
              <a:t> l</a:t>
            </a:r>
            <a:r>
              <a:rPr lang="en-US" dirty="0" smtClean="0"/>
              <a:t>ease hardware and operating systems from cloud vendor.</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latin typeface="Arial" panose="020B0604020202020204" pitchFamily="34" charset="0"/>
                <a:ea typeface="+mn-ea"/>
                <a:cs typeface="+mn-cs"/>
              </a:rPr>
              <a:t>It could install its own, in-house developed applications, or it could install other applications licensed from a software vendor.</a:t>
            </a:r>
          </a:p>
        </p:txBody>
      </p:sp>
      <p:sp>
        <p:nvSpPr>
          <p:cNvPr id="4" name="Slide Number Placeholder 3"/>
          <p:cNvSpPr>
            <a:spLocks noGrp="1"/>
          </p:cNvSpPr>
          <p:nvPr>
            <p:ph type="sldNum" sz="quarter" idx="10"/>
          </p:nvPr>
        </p:nvSpPr>
        <p:spPr/>
        <p:txBody>
          <a:bodyPr/>
          <a:lstStyle/>
          <a:p>
            <a:fld id="{E72C03DD-5750-422A-B8E1-210FCD03B27E}" type="slidenum">
              <a:rPr lang="en-US" smtClean="0"/>
              <a:t>18</a:t>
            </a:fld>
            <a:endParaRPr lang="en-US" dirty="0"/>
          </a:p>
        </p:txBody>
      </p:sp>
    </p:spTree>
    <p:extLst>
      <p:ext uri="{BB962C8B-B14F-4D97-AF65-F5344CB8AC3E}">
        <p14:creationId xmlns:p14="http://schemas.microsoft.com/office/powerpoint/2010/main" val="14207552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Internet is a jungle of threats to data and computing infrastructure, as discussed in Chapter 10. </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How can organizations realize the benefits of cloud technology without succumbing to  those threats?</a:t>
            </a:r>
          </a:p>
          <a:p>
            <a:pPr marL="171450" indent="-171450">
              <a:buFont typeface="Arial" panose="020B0604020202020204" pitchFamily="34" charset="0"/>
              <a:buChar char="•"/>
            </a:pPr>
            <a:r>
              <a:rPr lang="en-US" dirty="0" smtClean="0"/>
              <a:t>VPN technology uses public Internet to create appearance of a private connection</a:t>
            </a:r>
            <a:r>
              <a:rPr lang="en-US" baseline="0" dirty="0" smtClean="0"/>
              <a:t> on</a:t>
            </a:r>
            <a:r>
              <a:rPr lang="en-US" dirty="0" smtClean="0"/>
              <a:t> secure network.</a:t>
            </a:r>
          </a:p>
          <a:p>
            <a:pPr marL="171450" indent="-171450">
              <a:buFont typeface="Arial" panose="020B0604020202020204" pitchFamily="34" charset="0"/>
              <a:buChar char="•"/>
            </a:pPr>
            <a:r>
              <a:rPr lang="en-US" sz="1200" b="0" i="1" u="none" strike="noStrike" kern="1200" baseline="0" dirty="0" smtClean="0">
                <a:solidFill>
                  <a:schemeClr val="tx1"/>
                </a:solidFill>
                <a:latin typeface="Arial" panose="020B0604020202020204" pitchFamily="34" charset="0"/>
                <a:ea typeface="+mn-ea"/>
                <a:cs typeface="+mn-cs"/>
              </a:rPr>
              <a:t>Virtual </a:t>
            </a:r>
            <a:r>
              <a:rPr lang="en-US" sz="1200" b="0" i="0" u="none" strike="noStrike" kern="1200" baseline="0" dirty="0" smtClean="0">
                <a:solidFill>
                  <a:schemeClr val="tx1"/>
                </a:solidFill>
                <a:latin typeface="Arial" panose="020B0604020202020204" pitchFamily="34" charset="0"/>
                <a:ea typeface="+mn-ea"/>
                <a:cs typeface="+mn-cs"/>
              </a:rPr>
              <a:t>means something that appears to exist but, in fact, does not.</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Expect that cloud security will evolve beyond that described here throughout your career. We begin with a discussion of VPNs, a technology used to provide secure communication over the Internet.</a:t>
            </a:r>
            <a:endParaRPr lang="en-US" dirty="0"/>
          </a:p>
        </p:txBody>
      </p:sp>
      <p:sp>
        <p:nvSpPr>
          <p:cNvPr id="4" name="Slide Number Placeholder 3"/>
          <p:cNvSpPr>
            <a:spLocks noGrp="1"/>
          </p:cNvSpPr>
          <p:nvPr>
            <p:ph type="sldNum" sz="quarter" idx="10"/>
          </p:nvPr>
        </p:nvSpPr>
        <p:spPr/>
        <p:txBody>
          <a:bodyPr/>
          <a:lstStyle/>
          <a:p>
            <a:fld id="{E72C03DD-5750-422A-B8E1-210FCD03B27E}" type="slidenum">
              <a:rPr lang="en-US" smtClean="0"/>
              <a:t>20</a:t>
            </a:fld>
            <a:endParaRPr lang="en-US" dirty="0"/>
          </a:p>
        </p:txBody>
      </p:sp>
    </p:spTree>
    <p:extLst>
      <p:ext uri="{BB962C8B-B14F-4D97-AF65-F5344CB8AC3E}">
        <p14:creationId xmlns:p14="http://schemas.microsoft.com/office/powerpoint/2010/main" val="19458577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Figure 6-9 illustrates the connection as it appears to the remote user.</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VPN client software </a:t>
            </a:r>
            <a:r>
              <a:rPr lang="en-US" sz="1200" b="0" i="1" u="none" strike="noStrike" kern="1200" baseline="0" dirty="0" smtClean="0">
                <a:solidFill>
                  <a:schemeClr val="tx1"/>
                </a:solidFill>
                <a:latin typeface="Arial" panose="020B0604020202020204" pitchFamily="34" charset="0"/>
                <a:ea typeface="+mn-ea"/>
                <a:cs typeface="+mn-cs"/>
              </a:rPr>
              <a:t>encrypts</a:t>
            </a:r>
            <a:r>
              <a:rPr lang="en-US" sz="1200" b="0" i="0" u="none" strike="noStrike" kern="1200" baseline="0" dirty="0" smtClean="0">
                <a:solidFill>
                  <a:schemeClr val="tx1"/>
                </a:solidFill>
                <a:latin typeface="Arial" panose="020B0604020202020204" pitchFamily="34" charset="0"/>
                <a:ea typeface="+mn-ea"/>
                <a:cs typeface="+mn-cs"/>
              </a:rPr>
              <a:t> messages so their contents are protected from snooping.</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Then, the VPN client appends the Internet address of the VPN server to the message and sends that package over the Internet to the VPN server. </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When the VPN server receives the message, it strips its address off the front of the message, </a:t>
            </a:r>
            <a:r>
              <a:rPr lang="en-US" sz="1200" b="0" i="1" u="none" strike="noStrike" kern="1200" baseline="0" dirty="0" smtClean="0">
                <a:solidFill>
                  <a:schemeClr val="tx1"/>
                </a:solidFill>
                <a:latin typeface="Arial" panose="020B0604020202020204" pitchFamily="34" charset="0"/>
                <a:ea typeface="+mn-ea"/>
                <a:cs typeface="+mn-cs"/>
              </a:rPr>
              <a:t>decrypts </a:t>
            </a:r>
            <a:r>
              <a:rPr lang="en-US" sz="1200" b="0" i="0" u="none" strike="noStrike" kern="1200" baseline="0" dirty="0" smtClean="0">
                <a:solidFill>
                  <a:schemeClr val="tx1"/>
                </a:solidFill>
                <a:latin typeface="Arial" panose="020B0604020202020204" pitchFamily="34" charset="0"/>
                <a:ea typeface="+mn-ea"/>
                <a:cs typeface="+mn-cs"/>
              </a:rPr>
              <a:t>the coded message, and sends the plain text message to the original address inside the LAN.</a:t>
            </a:r>
            <a:endParaRPr lang="en-US" dirty="0"/>
          </a:p>
        </p:txBody>
      </p:sp>
      <p:sp>
        <p:nvSpPr>
          <p:cNvPr id="4" name="Slide Number Placeholder 3"/>
          <p:cNvSpPr>
            <a:spLocks noGrp="1"/>
          </p:cNvSpPr>
          <p:nvPr>
            <p:ph type="sldNum" sz="quarter" idx="10"/>
          </p:nvPr>
        </p:nvSpPr>
        <p:spPr/>
        <p:txBody>
          <a:bodyPr/>
          <a:lstStyle/>
          <a:p>
            <a:fld id="{C2FCD78F-EB4B-4CCC-8834-53B27CD3943F}" type="slidenum">
              <a:rPr lang="en-US" smtClean="0"/>
              <a:pPr/>
              <a:t>21</a:t>
            </a:fld>
            <a:endParaRPr lang="en-US" dirty="0"/>
          </a:p>
        </p:txBody>
      </p:sp>
    </p:spTree>
    <p:extLst>
      <p:ext uri="{BB962C8B-B14F-4D97-AF65-F5344CB8AC3E}">
        <p14:creationId xmlns:p14="http://schemas.microsoft.com/office/powerpoint/2010/main" val="23732715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a:t>
            </a:r>
            <a:r>
              <a:rPr lang="en-US" dirty="0" smtClean="0"/>
              <a:t>s</a:t>
            </a:r>
            <a:r>
              <a:rPr lang="en-US" baseline="0" dirty="0" smtClean="0"/>
              <a:t>cenario</a:t>
            </a:r>
            <a:r>
              <a:rPr lang="en-US" dirty="0" smtClean="0"/>
              <a:t> </a:t>
            </a:r>
            <a:r>
              <a:rPr lang="en-US" dirty="0"/>
              <a:t>to:</a:t>
            </a:r>
          </a:p>
          <a:p>
            <a:pPr marL="171450" indent="-171450">
              <a:buFont typeface="Arial" panose="020B0604020202020204" pitchFamily="34" charset="0"/>
              <a:buChar char="•"/>
            </a:pPr>
            <a:r>
              <a:rPr lang="en-US" dirty="0" smtClean="0"/>
              <a:t>Illustrate </a:t>
            </a:r>
            <a:r>
              <a:rPr lang="en-US" dirty="0"/>
              <a:t>importance (and promise) of the cloud</a:t>
            </a:r>
            <a:r>
              <a:rPr lang="en-US" dirty="0" smtClean="0"/>
              <a:t>.</a:t>
            </a:r>
          </a:p>
          <a:p>
            <a:pPr marL="171450" indent="-171450">
              <a:buFont typeface="Arial" panose="020B0604020202020204" pitchFamily="34" charset="0"/>
              <a:buChar char="•"/>
            </a:pPr>
            <a:r>
              <a:rPr lang="en-US" dirty="0" smtClean="0"/>
              <a:t> See </a:t>
            </a:r>
            <a:r>
              <a:rPr lang="en-US" dirty="0"/>
              <a:t>firsthand the benefits of the cloud to </a:t>
            </a:r>
            <a:r>
              <a:rPr lang="en-US" dirty="0" smtClean="0"/>
              <a:t>business.</a:t>
            </a:r>
            <a:endParaRPr lang="en-US" dirty="0"/>
          </a:p>
          <a:p>
            <a:pPr marL="171450" indent="-171450">
              <a:buFont typeface="Arial" panose="020B0604020202020204" pitchFamily="34" charset="0"/>
              <a:buChar char="•"/>
            </a:pPr>
            <a:r>
              <a:rPr lang="en-US" dirty="0" smtClean="0"/>
              <a:t>Set </a:t>
            </a:r>
            <a:r>
              <a:rPr lang="en-US" dirty="0"/>
              <a:t>up a skeptical view of cloud benefits and use that skepticism to motivate the learning of this chapter’s contents</a:t>
            </a:r>
            <a:r>
              <a:rPr lang="en-US" dirty="0" smtClean="0"/>
              <a:t>.</a:t>
            </a:r>
          </a:p>
        </p:txBody>
      </p:sp>
      <p:sp>
        <p:nvSpPr>
          <p:cNvPr id="4" name="Slide Number Placeholder 3"/>
          <p:cNvSpPr>
            <a:spLocks noGrp="1"/>
          </p:cNvSpPr>
          <p:nvPr>
            <p:ph type="sldNum" sz="quarter" idx="10"/>
          </p:nvPr>
        </p:nvSpPr>
        <p:spPr/>
        <p:txBody>
          <a:bodyPr/>
          <a:lstStyle/>
          <a:p>
            <a:fld id="{E72C03DD-5750-422A-B8E1-210FCD03B27E}" type="slidenum">
              <a:rPr lang="en-US" smtClean="0"/>
              <a:t>2</a:t>
            </a:fld>
            <a:endParaRPr lang="en-US" dirty="0"/>
          </a:p>
        </p:txBody>
      </p:sp>
    </p:spTree>
    <p:extLst>
      <p:ext uri="{BB962C8B-B14F-4D97-AF65-F5344CB8AC3E}">
        <p14:creationId xmlns:p14="http://schemas.microsoft.com/office/powerpoint/2010/main" val="33570453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To create a </a:t>
            </a:r>
            <a:r>
              <a:rPr lang="en-US" sz="1200" b="0" i="1" u="none" strike="noStrike" kern="1200" baseline="0" dirty="0" smtClean="0">
                <a:solidFill>
                  <a:schemeClr val="tx1"/>
                </a:solidFill>
                <a:latin typeface="Arial" panose="020B0604020202020204" pitchFamily="34" charset="0"/>
                <a:ea typeface="+mn-ea"/>
                <a:cs typeface="+mn-cs"/>
              </a:rPr>
              <a:t>private </a:t>
            </a:r>
            <a:r>
              <a:rPr lang="en-US" sz="1200" b="0" i="0" u="none" strike="noStrike" kern="1200" baseline="0" dirty="0" smtClean="0">
                <a:solidFill>
                  <a:schemeClr val="tx1"/>
                </a:solidFill>
                <a:latin typeface="Arial" panose="020B0604020202020204" pitchFamily="34" charset="0"/>
                <a:ea typeface="+mn-ea"/>
                <a:cs typeface="+mn-cs"/>
              </a:rPr>
              <a:t>cloud, the organization creates a private internet and designs applications using Web services standards just as shown in Figure 6-10.</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In a server farm, the servers are managed by elastic load balancer devices.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Most organizations do not replicate database servers.</a:t>
            </a:r>
            <a:endParaRPr lang="en-US" dirty="0"/>
          </a:p>
        </p:txBody>
      </p:sp>
      <p:sp>
        <p:nvSpPr>
          <p:cNvPr id="4" name="Slide Number Placeholder 3"/>
          <p:cNvSpPr>
            <a:spLocks noGrp="1"/>
          </p:cNvSpPr>
          <p:nvPr>
            <p:ph type="sldNum" sz="quarter" idx="10"/>
          </p:nvPr>
        </p:nvSpPr>
        <p:spPr/>
        <p:txBody>
          <a:bodyPr/>
          <a:lstStyle/>
          <a:p>
            <a:fld id="{C2FCD78F-EB4B-4CCC-8834-53B27CD3943F}" type="slidenum">
              <a:rPr lang="en-US" smtClean="0"/>
              <a:pPr/>
              <a:t>22</a:t>
            </a:fld>
            <a:endParaRPr lang="en-US" dirty="0"/>
          </a:p>
        </p:txBody>
      </p:sp>
    </p:spTree>
    <p:extLst>
      <p:ext uri="{BB962C8B-B14F-4D97-AF65-F5344CB8AC3E}">
        <p14:creationId xmlns:p14="http://schemas.microsoft.com/office/powerpoint/2010/main" val="19806678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Private clouds provide security </a:t>
            </a:r>
            <a:r>
              <a:rPr lang="en-US" sz="1200" b="0" i="1" u="none" strike="noStrike" kern="1200" baseline="0" dirty="0" smtClean="0">
                <a:solidFill>
                  <a:schemeClr val="tx1"/>
                </a:solidFill>
                <a:latin typeface="Arial" panose="020B0604020202020204" pitchFamily="34" charset="0"/>
                <a:ea typeface="+mn-ea"/>
                <a:cs typeface="+mn-cs"/>
              </a:rPr>
              <a:t>within </a:t>
            </a:r>
            <a:r>
              <a:rPr lang="en-US" sz="1200" b="0" i="0" u="none" strike="noStrike" kern="1200" baseline="0" dirty="0" smtClean="0">
                <a:solidFill>
                  <a:schemeClr val="tx1"/>
                </a:solidFill>
                <a:latin typeface="Arial" panose="020B0604020202020204" pitchFamily="34" charset="0"/>
                <a:ea typeface="+mn-ea"/>
                <a:cs typeface="+mn-cs"/>
              </a:rPr>
              <a:t>the organizational infrastructure but do not provide secure access from outside that infrastructure. </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To provide such access, organizations set up a VPN and users employ it to securely access the private cloud.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Arial" panose="020B0604020202020204" pitchFamily="34" charset="0"/>
                <a:ea typeface="+mn-ea"/>
                <a:cs typeface="+mn-cs"/>
              </a:rPr>
              <a:t>Private clouds provide the advantages of elasticity, but to questionable benefit. What can organizations do with their idle servers?</a:t>
            </a:r>
            <a:endParaRPr lang="en-US" dirty="0" smtClean="0"/>
          </a:p>
        </p:txBody>
      </p:sp>
      <p:sp>
        <p:nvSpPr>
          <p:cNvPr id="4" name="Slide Number Placeholder 3"/>
          <p:cNvSpPr>
            <a:spLocks noGrp="1"/>
          </p:cNvSpPr>
          <p:nvPr>
            <p:ph type="sldNum" sz="quarter" idx="10"/>
          </p:nvPr>
        </p:nvSpPr>
        <p:spPr/>
        <p:txBody>
          <a:bodyPr/>
          <a:lstStyle/>
          <a:p>
            <a:fld id="{E72C03DD-5750-422A-B8E1-210FCD03B27E}" type="slidenum">
              <a:rPr lang="en-US" smtClean="0"/>
              <a:t>23</a:t>
            </a:fld>
            <a:endParaRPr lang="en-US" dirty="0"/>
          </a:p>
        </p:txBody>
      </p:sp>
    </p:spTree>
    <p:extLst>
      <p:ext uri="{BB962C8B-B14F-4D97-AF65-F5344CB8AC3E}">
        <p14:creationId xmlns:p14="http://schemas.microsoft.com/office/powerpoint/2010/main" val="32719564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Organization can store most sensitive data on own infrastructure, and store less sensitive data on VPC. Thus, organizations required to have physical control over some of their data can place it on own servers and locate rest on VPC.</a:t>
            </a:r>
          </a:p>
          <a:p>
            <a:pPr marL="171450" indent="-171450">
              <a:buFont typeface="Arial" panose="020B0604020202020204" pitchFamily="34" charset="0"/>
              <a:buChar char="•"/>
            </a:pPr>
            <a:r>
              <a:rPr lang="en-US" sz="1200" kern="1200" dirty="0" smtClean="0">
                <a:solidFill>
                  <a:schemeClr val="tx1"/>
                </a:solidFill>
                <a:latin typeface="Arial" panose="020B0604020202020204" pitchFamily="34" charset="0"/>
                <a:ea typeface="+mn-ea"/>
                <a:cs typeface="+mn-cs"/>
              </a:rPr>
              <a:t> Falcon Security could reduce its storage costs by 50 percent, if it moves its data to the cloud.</a:t>
            </a:r>
            <a:endParaRPr lang="en-US" dirty="0" smtClean="0"/>
          </a:p>
        </p:txBody>
      </p:sp>
      <p:sp>
        <p:nvSpPr>
          <p:cNvPr id="4" name="Slide Number Placeholder 3"/>
          <p:cNvSpPr>
            <a:spLocks noGrp="1"/>
          </p:cNvSpPr>
          <p:nvPr>
            <p:ph type="sldNum" sz="quarter" idx="10"/>
          </p:nvPr>
        </p:nvSpPr>
        <p:spPr/>
        <p:txBody>
          <a:bodyPr/>
          <a:lstStyle/>
          <a:p>
            <a:fld id="{E72C03DD-5750-422A-B8E1-210FCD03B27E}" type="slidenum">
              <a:rPr lang="en-US" smtClean="0"/>
              <a:t>24</a:t>
            </a:fld>
            <a:endParaRPr lang="en-US" dirty="0"/>
          </a:p>
        </p:txBody>
      </p:sp>
    </p:spTree>
    <p:extLst>
      <p:ext uri="{BB962C8B-B14F-4D97-AF65-F5344CB8AC3E}">
        <p14:creationId xmlns:p14="http://schemas.microsoft.com/office/powerpoint/2010/main" val="24053774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Absent some unknown factor such as a federal tax on Internet traffic.</a:t>
            </a:r>
          </a:p>
          <a:p>
            <a:pPr marL="171450" indent="-171450">
              <a:buFont typeface="Arial" panose="020B0604020202020204" pitchFamily="34" charset="0"/>
              <a:buChar char="•"/>
            </a:pPr>
            <a:r>
              <a:rPr lang="en-US" dirty="0" smtClean="0"/>
              <a:t>Individuals on iCloud or Google Grid, to small groups using Office 365, to Small companies like Falcon Security Parts using PaaS, to huge organizations using IaaS.</a:t>
            </a:r>
          </a:p>
          <a:p>
            <a:endParaRPr lang="en-US" dirty="0"/>
          </a:p>
        </p:txBody>
      </p:sp>
      <p:sp>
        <p:nvSpPr>
          <p:cNvPr id="4" name="Slide Number Placeholder 3"/>
          <p:cNvSpPr>
            <a:spLocks noGrp="1"/>
          </p:cNvSpPr>
          <p:nvPr>
            <p:ph type="sldNum" sz="quarter" idx="10"/>
          </p:nvPr>
        </p:nvSpPr>
        <p:spPr/>
        <p:txBody>
          <a:bodyPr/>
          <a:lstStyle/>
          <a:p>
            <a:fld id="{C2FCD78F-EB4B-4CCC-8834-53B27CD3943F}" type="slidenum">
              <a:rPr lang="en-US" smtClean="0"/>
              <a:pPr/>
              <a:t>25</a:t>
            </a:fld>
            <a:endParaRPr lang="en-US" dirty="0"/>
          </a:p>
        </p:txBody>
      </p:sp>
    </p:spTree>
    <p:extLst>
      <p:ext uri="{BB962C8B-B14F-4D97-AF65-F5344CB8AC3E}">
        <p14:creationId xmlns:p14="http://schemas.microsoft.com/office/powerpoint/2010/main" val="33682189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By enabling action at a distance, remote action systems save time and travel expense and make the skills and abilities of an expert available in places where he or she is not physically located. They also enable experts to scale their expertise.</a:t>
            </a:r>
            <a:endParaRPr lang="en-US" dirty="0"/>
          </a:p>
        </p:txBody>
      </p:sp>
      <p:sp>
        <p:nvSpPr>
          <p:cNvPr id="4" name="Slide Number Placeholder 3"/>
          <p:cNvSpPr>
            <a:spLocks noGrp="1"/>
          </p:cNvSpPr>
          <p:nvPr>
            <p:ph type="sldNum" sz="quarter" idx="10"/>
          </p:nvPr>
        </p:nvSpPr>
        <p:spPr/>
        <p:txBody>
          <a:bodyPr/>
          <a:lstStyle/>
          <a:p>
            <a:fld id="{E12A6296-9B29-4F9D-BE6C-990F12C3C54E}" type="slidenum">
              <a:rPr lang="en-US" smtClean="0"/>
              <a:pPr/>
              <a:t>26</a:t>
            </a:fld>
            <a:endParaRPr lang="en-US" dirty="0"/>
          </a:p>
        </p:txBody>
      </p:sp>
    </p:spTree>
    <p:extLst>
      <p:ext uri="{BB962C8B-B14F-4D97-AF65-F5344CB8AC3E}">
        <p14:creationId xmlns:p14="http://schemas.microsoft.com/office/powerpoint/2010/main" val="35844152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Today’s digital resources are up for grabs. Companies are trying to stake claim to intellectual property, data streams, and bandwidth.</a:t>
            </a:r>
            <a:endParaRPr lang="en-US" dirty="0"/>
          </a:p>
        </p:txBody>
      </p:sp>
      <p:sp>
        <p:nvSpPr>
          <p:cNvPr id="4" name="Slide Number Placeholder 3"/>
          <p:cNvSpPr>
            <a:spLocks noGrp="1"/>
          </p:cNvSpPr>
          <p:nvPr>
            <p:ph type="sldNum" sz="quarter" idx="10"/>
          </p:nvPr>
        </p:nvSpPr>
        <p:spPr/>
        <p:txBody>
          <a:bodyPr/>
          <a:lstStyle/>
          <a:p>
            <a:fld id="{E12A6296-9B29-4F9D-BE6C-990F12C3C54E}" type="slidenum">
              <a:rPr lang="en-US" smtClean="0"/>
              <a:pPr/>
              <a:t>27</a:t>
            </a:fld>
            <a:endParaRPr lang="en-US" dirty="0"/>
          </a:p>
        </p:txBody>
      </p:sp>
    </p:spTree>
    <p:extLst>
      <p:ext uri="{BB962C8B-B14F-4D97-AF65-F5344CB8AC3E}">
        <p14:creationId xmlns:p14="http://schemas.microsoft.com/office/powerpoint/2010/main" val="21024882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Federal Communications Commission (FCC) recently made an important ruling on net neutrality and became the new sheriff in town.</a:t>
            </a:r>
            <a:endParaRPr lang="en-US" dirty="0"/>
          </a:p>
        </p:txBody>
      </p:sp>
      <p:sp>
        <p:nvSpPr>
          <p:cNvPr id="4" name="Slide Number Placeholder 3"/>
          <p:cNvSpPr>
            <a:spLocks noGrp="1"/>
          </p:cNvSpPr>
          <p:nvPr>
            <p:ph type="sldNum" sz="quarter" idx="10"/>
          </p:nvPr>
        </p:nvSpPr>
        <p:spPr/>
        <p:txBody>
          <a:bodyPr/>
          <a:lstStyle/>
          <a:p>
            <a:fld id="{E12A6296-9B29-4F9D-BE6C-990F12C3C54E}" type="slidenum">
              <a:rPr lang="en-US" smtClean="0"/>
              <a:pPr/>
              <a:t>28</a:t>
            </a:fld>
            <a:endParaRPr lang="en-US" dirty="0"/>
          </a:p>
        </p:txBody>
      </p:sp>
    </p:spTree>
    <p:extLst>
      <p:ext uri="{BB962C8B-B14F-4D97-AF65-F5344CB8AC3E}">
        <p14:creationId xmlns:p14="http://schemas.microsoft.com/office/powerpoint/2010/main" val="21585651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cap="all" dirty="0" smtClean="0">
                <a:solidFill>
                  <a:schemeClr val="tx1"/>
                </a:solidFill>
                <a:effectLst/>
                <a:ea typeface="+mn-ea"/>
                <a:cs typeface="+mn-cs"/>
              </a:rPr>
              <a:t>Goals	</a:t>
            </a:r>
          </a:p>
          <a:p>
            <a:r>
              <a:rPr lang="en-US" sz="1200" kern="1200" dirty="0" smtClean="0">
                <a:solidFill>
                  <a:schemeClr val="tx1"/>
                </a:solidFill>
                <a:effectLst/>
                <a:ea typeface="+mn-ea"/>
                <a:cs typeface="+mn-cs"/>
              </a:rPr>
              <a:t>Alert students to:</a:t>
            </a:r>
          </a:p>
          <a:p>
            <a:pPr marL="171450" indent="-171450">
              <a:buFont typeface="Arial" panose="020B0604020202020204" pitchFamily="34" charset="0"/>
              <a:buChar char="•"/>
            </a:pPr>
            <a:r>
              <a:rPr lang="en-IN" sz="1200" kern="1200" dirty="0" smtClean="0">
                <a:solidFill>
                  <a:schemeClr val="tx1"/>
                </a:solidFill>
                <a:effectLst/>
                <a:ea typeface="+mn-ea"/>
                <a:cs typeface="+mn-cs"/>
              </a:rPr>
              <a:t>Incredible profits can result from using the cloud.</a:t>
            </a:r>
            <a:endParaRPr lang="en-US" sz="1200" kern="1200" dirty="0" smtClean="0">
              <a:solidFill>
                <a:schemeClr val="tx1"/>
              </a:solidFill>
              <a:effectLst/>
              <a:ea typeface="+mn-ea"/>
              <a:cs typeface="+mn-cs"/>
            </a:endParaRPr>
          </a:p>
          <a:p>
            <a:pPr marL="171450" indent="-171450">
              <a:buFont typeface="Arial" panose="020B0604020202020204" pitchFamily="34" charset="0"/>
              <a:buChar char="•"/>
            </a:pPr>
            <a:r>
              <a:rPr lang="en-IN" sz="1200" kern="1200" dirty="0" smtClean="0">
                <a:solidFill>
                  <a:schemeClr val="tx1"/>
                </a:solidFill>
                <a:effectLst/>
                <a:ea typeface="+mn-ea"/>
                <a:cs typeface="+mn-cs"/>
              </a:rPr>
              <a:t>Extreme profits for successful businesses.</a:t>
            </a:r>
            <a:endParaRPr lang="en-US" sz="1200" kern="1200" dirty="0" smtClean="0">
              <a:solidFill>
                <a:schemeClr val="tx1"/>
              </a:solidFill>
              <a:effectLst/>
              <a:ea typeface="+mn-ea"/>
              <a:cs typeface="+mn-cs"/>
            </a:endParaRPr>
          </a:p>
          <a:p>
            <a:pPr marL="171450" indent="-171450">
              <a:buFont typeface="Arial" panose="020B0604020202020204" pitchFamily="34" charset="0"/>
              <a:buChar char="•"/>
            </a:pPr>
            <a:r>
              <a:rPr lang="en-IN" sz="1200" kern="1200" dirty="0" smtClean="0">
                <a:solidFill>
                  <a:schemeClr val="tx1"/>
                </a:solidFill>
                <a:effectLst/>
                <a:ea typeface="+mn-ea"/>
                <a:cs typeface="+mn-cs"/>
              </a:rPr>
              <a:t>Ethical issues of success and  ethical considerations of wealthy. </a:t>
            </a:r>
            <a:endParaRPr lang="en-US" sz="1200" kern="1200" dirty="0" smtClean="0">
              <a:solidFill>
                <a:schemeClr val="tx1"/>
              </a:solidFill>
              <a:effectLst/>
              <a:ea typeface="+mn-ea"/>
              <a:cs typeface="+mn-cs"/>
            </a:endParaRPr>
          </a:p>
          <a:p>
            <a:pPr marL="171450" indent="-171450">
              <a:buFont typeface="Arial" panose="020B0604020202020204" pitchFamily="34" charset="0"/>
              <a:buChar char="•"/>
            </a:pPr>
            <a:r>
              <a:rPr lang="en-IN" sz="1200" kern="1200" dirty="0" smtClean="0">
                <a:solidFill>
                  <a:schemeClr val="tx1"/>
                </a:solidFill>
                <a:effectLst/>
                <a:ea typeface="+mn-ea"/>
                <a:cs typeface="+mn-cs"/>
              </a:rPr>
              <a:t>What goes up can come down; level of profitability is probably not sustainable.</a:t>
            </a:r>
          </a:p>
          <a:p>
            <a:pPr marL="171450" indent="-171450">
              <a:buFont typeface="Arial" panose="020B0604020202020204" pitchFamily="34" charset="0"/>
              <a:buChar char="•"/>
            </a:pPr>
            <a:r>
              <a:rPr lang="en-IN" sz="1200" kern="1200" dirty="0" smtClean="0">
                <a:solidFill>
                  <a:schemeClr val="tx1"/>
                </a:solidFill>
                <a:effectLst/>
                <a:ea typeface="+mn-ea"/>
                <a:cs typeface="+mn-cs"/>
              </a:rPr>
              <a:t>Discuss why</a:t>
            </a:r>
            <a:r>
              <a:rPr lang="en-IN" sz="1200" kern="1200" baseline="0" dirty="0" smtClean="0">
                <a:solidFill>
                  <a:schemeClr val="tx1"/>
                </a:solidFill>
                <a:effectLst/>
                <a:ea typeface="+mn-ea"/>
                <a:cs typeface="+mn-cs"/>
              </a:rPr>
              <a:t> cloud</a:t>
            </a:r>
            <a:r>
              <a:rPr lang="en-IN" sz="1200" kern="1200" dirty="0" smtClean="0">
                <a:solidFill>
                  <a:schemeClr val="tx1"/>
                </a:solidFill>
                <a:effectLst/>
                <a:ea typeface="+mn-ea"/>
                <a:cs typeface="+mn-cs"/>
              </a:rPr>
              <a:t> is a game  changer (cheap communications, cheap servers, virtualization, sharing of hardware, Web standards).</a:t>
            </a:r>
            <a:endParaRPr lang="en-US" sz="1200" kern="1200" dirty="0" smtClean="0">
              <a:solidFill>
                <a:schemeClr val="tx1"/>
              </a:solidFill>
              <a:effectLst/>
              <a:ea typeface="+mn-ea"/>
              <a:cs typeface="+mn-cs"/>
            </a:endParaRPr>
          </a:p>
        </p:txBody>
      </p:sp>
      <p:sp>
        <p:nvSpPr>
          <p:cNvPr id="4" name="Slide Number Placeholder 3"/>
          <p:cNvSpPr>
            <a:spLocks noGrp="1"/>
          </p:cNvSpPr>
          <p:nvPr>
            <p:ph type="sldNum" sz="quarter" idx="10"/>
          </p:nvPr>
        </p:nvSpPr>
        <p:spPr/>
        <p:txBody>
          <a:bodyPr/>
          <a:lstStyle/>
          <a:p>
            <a:fld id="{E72C03DD-5750-422A-B8E1-210FCD03B27E}" type="slidenum">
              <a:rPr lang="en-US" smtClean="0"/>
              <a:t>29</a:t>
            </a:fld>
            <a:endParaRPr lang="en-US" dirty="0"/>
          </a:p>
        </p:txBody>
      </p:sp>
    </p:spTree>
    <p:extLst>
      <p:ext uri="{BB962C8B-B14F-4D97-AF65-F5344CB8AC3E}">
        <p14:creationId xmlns:p14="http://schemas.microsoft.com/office/powerpoint/2010/main" val="42188729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cap="all" dirty="0" smtClean="0">
                <a:solidFill>
                  <a:schemeClr val="tx1"/>
                </a:solidFill>
                <a:effectLst/>
                <a:ea typeface="+mn-ea"/>
                <a:cs typeface="+mn-cs"/>
              </a:rPr>
              <a:t>Goals</a:t>
            </a:r>
          </a:p>
          <a:p>
            <a:r>
              <a:rPr lang="en-US" sz="1200" kern="1200" dirty="0" smtClean="0">
                <a:solidFill>
                  <a:schemeClr val="tx1"/>
                </a:solidFill>
                <a:effectLst/>
                <a:ea typeface="+mn-ea"/>
                <a:cs typeface="+mn-cs"/>
              </a:rPr>
              <a:t>Alert students to:</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An example of a large-scale data breach of a cloud-based service provider.</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Security issues related to cloud-based services.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The trade-offs associated with implementing cloud-based services.</a:t>
            </a:r>
          </a:p>
          <a:p>
            <a:pPr marL="171450" indent="-171450">
              <a:buFont typeface="Arial" panose="020B0604020202020204" pitchFamily="34" charset="0"/>
              <a:buChar char="•"/>
            </a:pPr>
            <a:r>
              <a:rPr lang="en-US" sz="1200" b="0" i="0" u="none" strike="noStrike" kern="1200" baseline="0" dirty="0" smtClean="0">
                <a:solidFill>
                  <a:schemeClr val="tx1"/>
                </a:solidFill>
                <a:effectLst/>
                <a:latin typeface="Arial" panose="020B0604020202020204" pitchFamily="34" charset="0"/>
                <a:ea typeface="+mn-ea"/>
                <a:cs typeface="+mn-cs"/>
              </a:rPr>
              <a:t>S</a:t>
            </a:r>
            <a:r>
              <a:rPr lang="en-US" sz="1200" kern="1200" dirty="0" smtClean="0">
                <a:solidFill>
                  <a:schemeClr val="tx1"/>
                </a:solidFill>
                <a:effectLst/>
                <a:latin typeface="Arial" panose="020B0604020202020204" pitchFamily="34" charset="0"/>
                <a:ea typeface="+mn-ea"/>
                <a:cs typeface="+mn-cs"/>
              </a:rPr>
              <a:t>ecurity practices could evolve from being a necessary evil to becoming a competitive advantage.</a:t>
            </a:r>
            <a:endParaRPr lang="en-US" dirty="0" smtClean="0"/>
          </a:p>
        </p:txBody>
      </p:sp>
      <p:sp>
        <p:nvSpPr>
          <p:cNvPr id="4" name="Slide Number Placeholder 3"/>
          <p:cNvSpPr>
            <a:spLocks noGrp="1"/>
          </p:cNvSpPr>
          <p:nvPr>
            <p:ph type="sldNum" sz="quarter" idx="10"/>
          </p:nvPr>
        </p:nvSpPr>
        <p:spPr/>
        <p:txBody>
          <a:bodyPr/>
          <a:lstStyle/>
          <a:p>
            <a:fld id="{E72C03DD-5750-422A-B8E1-210FCD03B27E}" type="slidenum">
              <a:rPr lang="en-US" smtClean="0"/>
              <a:t>30</a:t>
            </a:fld>
            <a:endParaRPr lang="en-US" dirty="0"/>
          </a:p>
        </p:txBody>
      </p:sp>
    </p:spTree>
    <p:extLst>
      <p:ext uri="{BB962C8B-B14F-4D97-AF65-F5344CB8AC3E}">
        <p14:creationId xmlns:p14="http://schemas.microsoft.com/office/powerpoint/2010/main" val="24533492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a:t>
            </a:r>
            <a:r>
              <a:rPr lang="en-US" baseline="0" dirty="0" smtClean="0"/>
              <a:t> how technology advancement affects legal requirements for preservation of financial data.</a:t>
            </a:r>
            <a:endParaRPr lang="en-US" dirty="0"/>
          </a:p>
        </p:txBody>
      </p:sp>
      <p:sp>
        <p:nvSpPr>
          <p:cNvPr id="4" name="Slide Number Placeholder 3"/>
          <p:cNvSpPr>
            <a:spLocks noGrp="1"/>
          </p:cNvSpPr>
          <p:nvPr>
            <p:ph type="sldNum" sz="quarter" idx="10"/>
          </p:nvPr>
        </p:nvSpPr>
        <p:spPr/>
        <p:txBody>
          <a:bodyPr/>
          <a:lstStyle/>
          <a:p>
            <a:fld id="{E72C03DD-5750-422A-B8E1-210FCD03B27E}" type="slidenum">
              <a:rPr lang="en-US" smtClean="0"/>
              <a:t>33</a:t>
            </a:fld>
            <a:endParaRPr lang="en-US" dirty="0"/>
          </a:p>
        </p:txBody>
      </p:sp>
    </p:spTree>
    <p:extLst>
      <p:ext uri="{BB962C8B-B14F-4D97-AF65-F5344CB8AC3E}">
        <p14:creationId xmlns:p14="http://schemas.microsoft.com/office/powerpoint/2010/main" val="2195646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Business</a:t>
            </a:r>
            <a:r>
              <a:rPr lang="en-US" baseline="0" dirty="0" smtClean="0"/>
              <a:t> people need </a:t>
            </a:r>
            <a:r>
              <a:rPr lang="en-US" sz="1200" b="0" i="0" u="none" strike="noStrike" kern="1200" baseline="0" dirty="0" smtClean="0">
                <a:solidFill>
                  <a:schemeClr val="tx1"/>
                </a:solidFill>
                <a:latin typeface="Arial" panose="020B0604020202020204" pitchFamily="34" charset="0"/>
                <a:ea typeface="+mn-ea"/>
                <a:cs typeface="+mn-cs"/>
              </a:rPr>
              <a:t>the knowledge in this chapter to answer questions like these.  In the 21st century, many of your competitors will be able to answer these questions without hiring outside consultants.</a:t>
            </a:r>
            <a:endParaRPr lang="en-US" dirty="0"/>
          </a:p>
        </p:txBody>
      </p:sp>
      <p:sp>
        <p:nvSpPr>
          <p:cNvPr id="4" name="Slide Number Placeholder 3"/>
          <p:cNvSpPr>
            <a:spLocks noGrp="1"/>
          </p:cNvSpPr>
          <p:nvPr>
            <p:ph type="sldNum" sz="quarter" idx="10"/>
          </p:nvPr>
        </p:nvSpPr>
        <p:spPr/>
        <p:txBody>
          <a:bodyPr/>
          <a:lstStyle/>
          <a:p>
            <a:fld id="{C2FCD78F-EB4B-4CCC-8834-53B27CD3943F}" type="slidenum">
              <a:rPr lang="en-US" smtClean="0"/>
              <a:pPr/>
              <a:t>3</a:t>
            </a:fld>
            <a:endParaRPr lang="en-US" dirty="0"/>
          </a:p>
        </p:txBody>
      </p:sp>
    </p:spTree>
    <p:extLst>
      <p:ext uri="{BB962C8B-B14F-4D97-AF65-F5344CB8AC3E}">
        <p14:creationId xmlns:p14="http://schemas.microsoft.com/office/powerpoint/2010/main" val="13415576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This is the fundamental structure of the FinQloud system.</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Amazon S3 provides scalable, elastic storage.</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FinQloud processes the data in such a way that it cannot be updated, encrypts the data, and transmits the processed, encrypted data to AWS, where it is encrypted yet again and stored on S3 devices.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Data is indexed on S3 and can be readily read by authorized users.</a:t>
            </a:r>
            <a:endParaRPr lang="en-US" dirty="0"/>
          </a:p>
        </p:txBody>
      </p:sp>
      <p:sp>
        <p:nvSpPr>
          <p:cNvPr id="4" name="Slide Number Placeholder 3"/>
          <p:cNvSpPr>
            <a:spLocks noGrp="1"/>
          </p:cNvSpPr>
          <p:nvPr>
            <p:ph type="sldNum" sz="quarter" idx="10"/>
          </p:nvPr>
        </p:nvSpPr>
        <p:spPr/>
        <p:txBody>
          <a:bodyPr/>
          <a:lstStyle/>
          <a:p>
            <a:fld id="{C2FCD78F-EB4B-4CCC-8834-53B27CD3943F}" type="slidenum">
              <a:rPr lang="en-US" smtClean="0"/>
              <a:pPr/>
              <a:t>34</a:t>
            </a:fld>
            <a:endParaRPr lang="en-US" dirty="0"/>
          </a:p>
        </p:txBody>
      </p:sp>
    </p:spTree>
    <p:extLst>
      <p:ext uri="{BB962C8B-B14F-4D97-AF65-F5344CB8AC3E}">
        <p14:creationId xmlns:p14="http://schemas.microsoft.com/office/powerpoint/2010/main" val="19312331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12A6296-9B29-4F9D-BE6C-990F12C3C54E}" type="slidenum">
              <a:rPr lang="en-US" smtClean="0"/>
              <a:pPr/>
              <a:t>36</a:t>
            </a:fld>
            <a:endParaRPr lang="en-US" dirty="0"/>
          </a:p>
        </p:txBody>
      </p:sp>
    </p:spTree>
    <p:extLst>
      <p:ext uri="{BB962C8B-B14F-4D97-AF65-F5344CB8AC3E}">
        <p14:creationId xmlns:p14="http://schemas.microsoft.com/office/powerpoint/2010/main" val="37281272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Organizations are moving their computing infrastructure to the cloud.  Leasing computing infrastructure from the cloud will become common practice.</a:t>
            </a:r>
            <a:endParaRPr lang="en-US" dirty="0"/>
          </a:p>
        </p:txBody>
      </p:sp>
      <p:sp>
        <p:nvSpPr>
          <p:cNvPr id="4" name="Slide Number Placeholder 3"/>
          <p:cNvSpPr>
            <a:spLocks noGrp="1"/>
          </p:cNvSpPr>
          <p:nvPr>
            <p:ph type="sldNum" sz="quarter" idx="10"/>
          </p:nvPr>
        </p:nvSpPr>
        <p:spPr/>
        <p:txBody>
          <a:bodyPr/>
          <a:lstStyle/>
          <a:p>
            <a:fld id="{E72C03DD-5750-422A-B8E1-210FCD03B27E}" type="slidenum">
              <a:rPr lang="en-US" smtClean="0"/>
              <a:t>4</a:t>
            </a:fld>
            <a:endParaRPr lang="en-US" dirty="0"/>
          </a:p>
        </p:txBody>
      </p:sp>
    </p:spTree>
    <p:extLst>
      <p:ext uri="{BB962C8B-B14F-4D97-AF65-F5344CB8AC3E}">
        <p14:creationId xmlns:p14="http://schemas.microsoft.com/office/powerpoint/2010/main" val="1175280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Figure based on real case supported by Amazon.com’s CloudFront</a:t>
            </a:r>
          </a:p>
          <a:p>
            <a:pPr marL="171450" indent="-171450">
              <a:buFont typeface="Arial" panose="020B0604020202020204" pitchFamily="34" charset="0"/>
              <a:buChar char="•"/>
            </a:pPr>
            <a:r>
              <a:rPr lang="en-US" sz="1200" b="0" i="0" u="none" strike="noStrike" kern="1200" baseline="0" dirty="0" smtClean="0">
                <a:solidFill>
                  <a:schemeClr val="tx1"/>
                </a:solidFill>
                <a:ea typeface="+mn-ea"/>
                <a:cs typeface="+mn-cs"/>
              </a:rPr>
              <a:t>Without increase in servers, response times of 3 or 5 seconds are  far too long to maintain attention of a viewer.</a:t>
            </a:r>
            <a:endParaRPr lang="en-US" dirty="0"/>
          </a:p>
        </p:txBody>
      </p:sp>
      <p:sp>
        <p:nvSpPr>
          <p:cNvPr id="4" name="Slide Number Placeholder 3"/>
          <p:cNvSpPr>
            <a:spLocks noGrp="1"/>
          </p:cNvSpPr>
          <p:nvPr>
            <p:ph type="sldNum" sz="quarter" idx="10"/>
          </p:nvPr>
        </p:nvSpPr>
        <p:spPr/>
        <p:txBody>
          <a:bodyPr/>
          <a:lstStyle/>
          <a:p>
            <a:fld id="{E72C03DD-5750-422A-B8E1-210FCD03B27E}" type="slidenum">
              <a:rPr lang="en-US" smtClean="0"/>
              <a:t>5</a:t>
            </a:fld>
            <a:endParaRPr lang="en-US" dirty="0"/>
          </a:p>
        </p:txBody>
      </p:sp>
    </p:spTree>
    <p:extLst>
      <p:ext uri="{BB962C8B-B14F-4D97-AF65-F5344CB8AC3E}">
        <p14:creationId xmlns:p14="http://schemas.microsoft.com/office/powerpoint/2010/main" val="1683220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Both cloud vendors and electrical utilities benefit from </a:t>
            </a:r>
            <a:r>
              <a:rPr lang="en-US" sz="1200" b="0" i="1" u="none" strike="noStrike" kern="1200" baseline="0" dirty="0" smtClean="0">
                <a:solidFill>
                  <a:schemeClr val="tx1"/>
                </a:solidFill>
                <a:latin typeface="Arial" panose="020B0604020202020204" pitchFamily="34" charset="0"/>
                <a:ea typeface="+mn-ea"/>
                <a:cs typeface="+mn-cs"/>
              </a:rPr>
              <a:t>economies of scale</a:t>
            </a:r>
            <a:r>
              <a:rPr lang="en-US" sz="1200" b="0" i="0" u="none" strike="noStrike" kern="1200" baseline="0" dirty="0" smtClean="0">
                <a:solidFill>
                  <a:schemeClr val="tx1"/>
                </a:solidFill>
                <a:latin typeface="Arial" panose="020B0604020202020204" pitchFamily="34" charset="0"/>
                <a:ea typeface="+mn-ea"/>
                <a:cs typeface="+mn-cs"/>
              </a:rPr>
              <a:t>. According to this principle, the average cost of production decreases as the size of the operation increases.</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Using SOA, programs formally define the services they perform, the data they expect, and the results they produce.</a:t>
            </a:r>
          </a:p>
          <a:p>
            <a:pPr marL="171450" indent="-171450">
              <a:buFont typeface="Arial" panose="020B0604020202020204" pitchFamily="34" charset="0"/>
              <a:buChar char="•"/>
            </a:pPr>
            <a:r>
              <a:rPr lang="en-US" sz="1200" b="0" i="0" u="none" strike="noStrike" kern="1200" baseline="0" dirty="0" smtClean="0">
                <a:solidFill>
                  <a:schemeClr val="tx1"/>
                </a:solidFill>
                <a:latin typeface="Arial" panose="020B0604020202020204" pitchFamily="34" charset="0"/>
                <a:ea typeface="+mn-ea"/>
                <a:cs typeface="+mn-cs"/>
              </a:rPr>
              <a:t>These standards enable computers that have never “met” before to organize a dizzying, worldwide dance to deliver and process content to users.</a:t>
            </a:r>
            <a:endParaRPr lang="en-US" dirty="0"/>
          </a:p>
        </p:txBody>
      </p:sp>
      <p:sp>
        <p:nvSpPr>
          <p:cNvPr id="4" name="Slide Number Placeholder 3"/>
          <p:cNvSpPr>
            <a:spLocks noGrp="1"/>
          </p:cNvSpPr>
          <p:nvPr>
            <p:ph type="sldNum" sz="quarter" idx="10"/>
          </p:nvPr>
        </p:nvSpPr>
        <p:spPr/>
        <p:txBody>
          <a:bodyPr/>
          <a:lstStyle/>
          <a:p>
            <a:fld id="{E12A6296-9B29-4F9D-BE6C-990F12C3C54E}" type="slidenum">
              <a:rPr lang="en-US" smtClean="0"/>
              <a:pPr/>
              <a:t>6</a:t>
            </a:fld>
            <a:endParaRPr lang="en-US" dirty="0"/>
          </a:p>
        </p:txBody>
      </p:sp>
    </p:spTree>
    <p:extLst>
      <p:ext uri="{BB962C8B-B14F-4D97-AF65-F5344CB8AC3E}">
        <p14:creationId xmlns:p14="http://schemas.microsoft.com/office/powerpoint/2010/main" val="2521513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Constructed in 2011 to support its iCloud.</a:t>
            </a:r>
          </a:p>
          <a:p>
            <a:pPr marL="171450" indent="-171450">
              <a:buFont typeface="Arial" panose="020B0604020202020204" pitchFamily="34" charset="0"/>
              <a:buChar char="•"/>
            </a:pPr>
            <a:r>
              <a:rPr lang="en-US" sz="1200" b="0" i="0" u="none" strike="noStrike" kern="1200" baseline="0" dirty="0" smtClean="0">
                <a:solidFill>
                  <a:schemeClr val="tx1"/>
                </a:solidFill>
                <a:ea typeface="+mn-ea"/>
                <a:cs typeface="+mn-cs"/>
              </a:rPr>
              <a:t>Amazon.com, IBM, Google, Microsoft, Oracle, and other large companies operate several similar farms worldwide.</a:t>
            </a:r>
            <a:endParaRPr lang="en-US" dirty="0"/>
          </a:p>
        </p:txBody>
      </p:sp>
      <p:sp>
        <p:nvSpPr>
          <p:cNvPr id="4" name="Slide Number Placeholder 3"/>
          <p:cNvSpPr>
            <a:spLocks noGrp="1"/>
          </p:cNvSpPr>
          <p:nvPr>
            <p:ph type="sldNum" sz="quarter" idx="10"/>
          </p:nvPr>
        </p:nvSpPr>
        <p:spPr/>
        <p:txBody>
          <a:bodyPr/>
          <a:lstStyle/>
          <a:p>
            <a:fld id="{E72C03DD-5750-422A-B8E1-210FCD03B27E}" type="slidenum">
              <a:rPr lang="en-US" smtClean="0"/>
              <a:t>7</a:t>
            </a:fld>
            <a:endParaRPr lang="en-US" dirty="0"/>
          </a:p>
        </p:txBody>
      </p:sp>
    </p:spTree>
    <p:extLst>
      <p:ext uri="{BB962C8B-B14F-4D97-AF65-F5344CB8AC3E}">
        <p14:creationId xmlns:p14="http://schemas.microsoft.com/office/powerpoint/2010/main" val="8611786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mn-cs"/>
              </a:rPr>
              <a:t>Comparison of cloud and in-house alternatives.</a:t>
            </a:r>
            <a:endParaRPr lang="en-US" dirty="0"/>
          </a:p>
        </p:txBody>
      </p:sp>
      <p:sp>
        <p:nvSpPr>
          <p:cNvPr id="4" name="Slide Number Placeholder 3"/>
          <p:cNvSpPr>
            <a:spLocks noGrp="1"/>
          </p:cNvSpPr>
          <p:nvPr>
            <p:ph type="sldNum" sz="quarter" idx="10"/>
          </p:nvPr>
        </p:nvSpPr>
        <p:spPr/>
        <p:txBody>
          <a:bodyPr/>
          <a:lstStyle/>
          <a:p>
            <a:fld id="{C2FCD78F-EB4B-4CCC-8834-53B27CD3943F}" type="slidenum">
              <a:rPr lang="en-US" smtClean="0"/>
              <a:pPr/>
              <a:t>8</a:t>
            </a:fld>
            <a:endParaRPr lang="en-US" dirty="0"/>
          </a:p>
        </p:txBody>
      </p:sp>
    </p:spTree>
    <p:extLst>
      <p:ext uri="{BB962C8B-B14F-4D97-AF65-F5344CB8AC3E}">
        <p14:creationId xmlns:p14="http://schemas.microsoft.com/office/powerpoint/2010/main" val="2693499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Continuation of Figure 6-3.</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C2FCD78F-EB4B-4CCC-8834-53B27CD3943F}" type="slidenum">
              <a:rPr lang="en-US" smtClean="0"/>
              <a:pPr/>
              <a:t>9</a:t>
            </a:fld>
            <a:endParaRPr lang="en-US" dirty="0"/>
          </a:p>
        </p:txBody>
      </p:sp>
    </p:spTree>
    <p:extLst>
      <p:ext uri="{BB962C8B-B14F-4D97-AF65-F5344CB8AC3E}">
        <p14:creationId xmlns:p14="http://schemas.microsoft.com/office/powerpoint/2010/main" val="39494157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3 Slide">
    <p:bg>
      <p:bgPr>
        <a:solidFill>
          <a:srgbClr val="F2F2F2"/>
        </a:solidFill>
        <a:effectLst/>
      </p:bgPr>
    </p:bg>
    <p:spTree>
      <p:nvGrpSpPr>
        <p:cNvPr id="1" name=""/>
        <p:cNvGrpSpPr/>
        <p:nvPr/>
      </p:nvGrpSpPr>
      <p:grpSpPr>
        <a:xfrm>
          <a:off x="0" y="0"/>
          <a:ext cx="0" cy="0"/>
          <a:chOff x="0" y="0"/>
          <a:chExt cx="0" cy="0"/>
        </a:xfrm>
      </p:grpSpPr>
      <p:sp>
        <p:nvSpPr>
          <p:cNvPr id="13" name="Rectangle 3"/>
          <p:cNvSpPr>
            <a:spLocks noGrp="1" noChangeArrowheads="1"/>
          </p:cNvSpPr>
          <p:nvPr>
            <p:ph type="subTitle" idx="1" hasCustomPrompt="1"/>
          </p:nvPr>
        </p:nvSpPr>
        <p:spPr>
          <a:xfrm>
            <a:off x="1828800" y="3886200"/>
            <a:ext cx="8737600" cy="1219200"/>
          </a:xfrm>
          <a:solidFill>
            <a:srgbClr val="FFFAFA"/>
          </a:solidFill>
          <a:ln w="25400">
            <a:solidFill>
              <a:schemeClr val="accent1"/>
            </a:solidFill>
          </a:ln>
        </p:spPr>
        <p:txBody>
          <a:bodyPr anchor="ctr"/>
          <a:lstStyle>
            <a:lvl1pPr marL="0" marR="0" indent="0" algn="ctr" defTabSz="914400" rtl="0" eaLnBrk="1" fontAlgn="base" latinLnBrk="0" hangingPunct="1">
              <a:lnSpc>
                <a:spcPct val="100000"/>
              </a:lnSpc>
              <a:spcBef>
                <a:spcPct val="20000"/>
              </a:spcBef>
              <a:spcAft>
                <a:spcPct val="0"/>
              </a:spcAft>
              <a:buClr>
                <a:schemeClr val="accent1"/>
              </a:buClr>
              <a:buSzPct val="65000"/>
              <a:buFont typeface="Arial" pitchFamily="34" charset="0"/>
              <a:buNone/>
              <a:tabLst/>
              <a:defRPr sz="4400">
                <a:solidFill>
                  <a:schemeClr val="tx1"/>
                </a:solidFill>
                <a:latin typeface="Arial" pitchFamily="34" charset="0"/>
                <a:ea typeface="Verdana" pitchFamily="34" charset="0"/>
                <a:cs typeface="Arial" pitchFamily="34" charset="0"/>
              </a:defRPr>
            </a:lvl1pPr>
          </a:lstStyle>
          <a:p>
            <a:r>
              <a:rPr lang="en-US" dirty="0" smtClean="0"/>
              <a:t>Click To Edit Master Subtitle Style</a:t>
            </a:r>
          </a:p>
        </p:txBody>
      </p:sp>
      <p:sp>
        <p:nvSpPr>
          <p:cNvPr id="10" name="Title 9"/>
          <p:cNvSpPr>
            <a:spLocks noGrp="1"/>
          </p:cNvSpPr>
          <p:nvPr>
            <p:ph type="title" hasCustomPrompt="1"/>
          </p:nvPr>
        </p:nvSpPr>
        <p:spPr>
          <a:xfrm>
            <a:off x="3666436" y="1524000"/>
            <a:ext cx="4920974" cy="1905000"/>
          </a:xfrm>
          <a:solidFill>
            <a:schemeClr val="bg1"/>
          </a:soli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a:lstStyle>
            <a:lvl1pPr algn="ctr" rtl="0" eaLnBrk="0" fontAlgn="base" hangingPunct="0">
              <a:spcBef>
                <a:spcPct val="0"/>
              </a:spcBef>
              <a:spcAft>
                <a:spcPct val="0"/>
              </a:spcAft>
              <a:defRPr lang="en-US" sz="4800" b="0" kern="1200" dirty="0">
                <a:solidFill>
                  <a:schemeClr val="tx1"/>
                </a:solidFill>
                <a:latin typeface="Arial" pitchFamily="34" charset="0"/>
                <a:ea typeface="Verdana" pitchFamily="34" charset="0"/>
                <a:cs typeface="Arial" pitchFamily="34" charset="0"/>
              </a:defRPr>
            </a:lvl1pPr>
          </a:lstStyle>
          <a:p>
            <a:r>
              <a:rPr lang="en-US" dirty="0" smtClean="0"/>
              <a:t>Click To Edit Master Title Style</a:t>
            </a:r>
            <a:endParaRPr lang="en-US" dirty="0"/>
          </a:p>
        </p:txBody>
      </p:sp>
      <p:sp>
        <p:nvSpPr>
          <p:cNvPr id="4" name="Footer Placeholder 4"/>
          <p:cNvSpPr>
            <a:spLocks noGrp="1"/>
          </p:cNvSpPr>
          <p:nvPr>
            <p:ph type="ftr" sz="quarter" idx="10"/>
          </p:nvPr>
        </p:nvSpPr>
        <p:spPr>
          <a:xfrm>
            <a:off x="1977723"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Tree>
    <p:extLst>
      <p:ext uri="{BB962C8B-B14F-4D97-AF65-F5344CB8AC3E}">
        <p14:creationId xmlns:p14="http://schemas.microsoft.com/office/powerpoint/2010/main" val="330744607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26438" y="365759"/>
            <a:ext cx="10515600" cy="1097280"/>
          </a:xfrm>
          <a:solidFill>
            <a:srgbClr val="FAF1BC"/>
          </a:solidFill>
          <a:ln w="12700">
            <a:solidFill>
              <a:schemeClr val="tx1"/>
            </a:solidFill>
          </a:ln>
        </p:spPr>
        <p:txBody>
          <a:bodyPr anchor="ctr"/>
          <a:lstStyle>
            <a:lvl1pPr>
              <a:defRPr lang="en-US" dirty="0"/>
            </a:lvl1pPr>
          </a:lstStyle>
          <a:p>
            <a:pPr lvl="0"/>
            <a:r>
              <a:rPr lang="en-US" dirty="0" smtClean="0"/>
              <a:t>Click To Edit Master Title Style</a:t>
            </a:r>
            <a:endParaRPr lang="en-US" dirty="0"/>
          </a:p>
        </p:txBody>
      </p:sp>
      <p:sp>
        <p:nvSpPr>
          <p:cNvPr id="4" name="Footer Placeholder 4"/>
          <p:cNvSpPr>
            <a:spLocks noGrp="1"/>
          </p:cNvSpPr>
          <p:nvPr>
            <p:ph type="ftr" sz="quarter" idx="10"/>
          </p:nvPr>
        </p:nvSpPr>
        <p:spPr>
          <a:xfrm>
            <a:off x="199097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
        <p:nvSpPr>
          <p:cNvPr id="5" name="Text Placeholder 2"/>
          <p:cNvSpPr>
            <a:spLocks noGrp="1"/>
          </p:cNvSpPr>
          <p:nvPr>
            <p:ph idx="1"/>
          </p:nvPr>
        </p:nvSpPr>
        <p:spPr bwMode="auto">
          <a:xfrm>
            <a:off x="826438" y="1519858"/>
            <a:ext cx="10515600" cy="4023360"/>
          </a:xfrm>
          <a:prstGeom prst="rect">
            <a:avLst/>
          </a:prstGeom>
          <a:solidFill>
            <a:srgbClr val="FFFFFF"/>
          </a:solidFill>
          <a:ln>
            <a:noFill/>
          </a:ln>
          <a:extLst/>
        </p:spPr>
        <p:txBody>
          <a:bodyPr vert="horz" wrap="square" lIns="91440" tIns="45720" rIns="91440" bIns="45720" numCol="1" anchor="t" anchorCtr="0" compatLnSpc="1">
            <a:prstTxWarp prst="textNoShape">
              <a:avLst/>
            </a:prstTxWarp>
          </a:bodyPr>
          <a:lstStyle>
            <a:lvl1pPr marL="228600" indent="-228600">
              <a:buFont typeface="Arial" pitchFamily="34" charset="0"/>
              <a:buChar char="•"/>
              <a:tabLst/>
              <a:defRPr/>
            </a:lvl1pPr>
            <a:lvl2pPr marL="463550" indent="-238125">
              <a:buClr>
                <a:srgbClr val="000A1E"/>
              </a:buClr>
              <a:buFont typeface="Arial" pitchFamily="34" charset="0"/>
              <a:buChar char="•"/>
              <a:defRPr/>
            </a:lvl2pPr>
            <a:lvl3pPr marL="622300" indent="-277813">
              <a:buClr>
                <a:srgbClr val="000A1E"/>
              </a:buClr>
              <a:buFont typeface="Arial" panose="020B0604020202020204" pitchFamily="34" charset="0"/>
              <a:buChar char="–"/>
              <a:tabLst/>
              <a:defRPr/>
            </a:lvl3pPr>
            <a:lvl4pPr marL="1087438" indent="-346075">
              <a:buClr>
                <a:srgbClr val="000A1E"/>
              </a:buClr>
              <a:buFont typeface="Wingdings" pitchFamily="2" charset="2"/>
              <a:buChar char="Ø"/>
              <a:defRPr/>
            </a:lvl4pPr>
            <a:lvl5pPr marL="1316038" indent="-346075">
              <a:buClr>
                <a:srgbClr val="000A1E"/>
              </a:buClr>
              <a:buFont typeface="Courier New" pitchFamily="49" charset="0"/>
              <a:buChar char="o"/>
              <a:defRPr/>
            </a:lvl5pPr>
          </a:lstStyle>
          <a:p>
            <a:pPr lvl="0"/>
            <a:r>
              <a:rPr lang="en-US" dirty="0" smtClean="0"/>
              <a:t>Click to edit Master text styles</a:t>
            </a:r>
          </a:p>
          <a:p>
            <a:pPr lvl="2"/>
            <a:r>
              <a:rPr lang="en-US" dirty="0" smtClean="0"/>
              <a:t>Second level</a:t>
            </a:r>
          </a:p>
          <a:p>
            <a:pPr lvl="3"/>
            <a:r>
              <a:rPr lang="en-US" dirty="0" smtClean="0"/>
              <a:t>Third level</a:t>
            </a:r>
          </a:p>
        </p:txBody>
      </p:sp>
      <p:sp>
        <p:nvSpPr>
          <p:cNvPr id="3" name="TextBox 2"/>
          <p:cNvSpPr txBox="1"/>
          <p:nvPr/>
        </p:nvSpPr>
        <p:spPr>
          <a:xfrm>
            <a:off x="10160000" y="6248401"/>
            <a:ext cx="1219200" cy="307777"/>
          </a:xfrm>
          <a:prstGeom prst="rect">
            <a:avLst/>
          </a:prstGeom>
          <a:noFill/>
        </p:spPr>
        <p:txBody>
          <a:bodyPr wrap="square" rtlCol="0">
            <a:spAutoFit/>
          </a:bodyPr>
          <a:lstStyle/>
          <a:p>
            <a:pPr algn="r"/>
            <a:r>
              <a:rPr lang="en-US" sz="1400" baseline="0" dirty="0" smtClean="0">
                <a:latin typeface="Arial" panose="020B0604020202020204" pitchFamily="34" charset="0"/>
                <a:cs typeface="Arial" panose="020B0604020202020204" pitchFamily="34" charset="0"/>
              </a:rPr>
              <a:t>6</a:t>
            </a:r>
            <a:r>
              <a:rPr lang="en-US" sz="1400" dirty="0" smtClean="0">
                <a:latin typeface="Arial" panose="020B0604020202020204" pitchFamily="34" charset="0"/>
                <a:cs typeface="Arial" panose="020B0604020202020204" pitchFamily="34" charset="0"/>
              </a:rPr>
              <a:t>-</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4987073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44641" y="365126"/>
            <a:ext cx="10515600" cy="1097280"/>
          </a:xfrm>
          <a:solidFill>
            <a:srgbClr val="FAF1BC"/>
          </a:solidFill>
          <a:ln w="12700">
            <a:solidFill>
              <a:schemeClr val="tx1"/>
            </a:solidFill>
          </a:ln>
        </p:spPr>
        <p:txBody>
          <a:bodyPr anchor="ctr"/>
          <a:lstStyle>
            <a:lvl1pPr>
              <a:defRPr lang="en-US" dirty="0"/>
            </a:lvl1pPr>
          </a:lstStyle>
          <a:p>
            <a:pPr lvl="0"/>
            <a:r>
              <a:rPr lang="en-US" dirty="0" smtClean="0"/>
              <a:t>Click To Edit Master Title Style</a:t>
            </a:r>
            <a:endParaRPr lang="en-US" dirty="0"/>
          </a:p>
        </p:txBody>
      </p:sp>
      <p:sp>
        <p:nvSpPr>
          <p:cNvPr id="3" name="Footer Placeholder 4"/>
          <p:cNvSpPr>
            <a:spLocks noGrp="1"/>
          </p:cNvSpPr>
          <p:nvPr>
            <p:ph type="ftr" sz="quarter" idx="10"/>
          </p:nvPr>
        </p:nvSpPr>
        <p:spPr>
          <a:xfrm>
            <a:off x="199097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
        <p:nvSpPr>
          <p:cNvPr id="4" name="TextBox 3"/>
          <p:cNvSpPr txBox="1"/>
          <p:nvPr/>
        </p:nvSpPr>
        <p:spPr>
          <a:xfrm>
            <a:off x="10160000" y="6248401"/>
            <a:ext cx="1219200" cy="307777"/>
          </a:xfrm>
          <a:prstGeom prst="rect">
            <a:avLst/>
          </a:prstGeom>
          <a:noFill/>
        </p:spPr>
        <p:txBody>
          <a:bodyPr wrap="square" rtlCol="0">
            <a:spAutoFit/>
          </a:bodyPr>
          <a:lstStyle/>
          <a:p>
            <a:pPr algn="r"/>
            <a:r>
              <a:rPr lang="en-US" sz="1400" baseline="0" dirty="0" smtClean="0">
                <a:latin typeface="Arial" panose="020B0604020202020204" pitchFamily="34" charset="0"/>
                <a:cs typeface="Arial" panose="020B0604020202020204" pitchFamily="34" charset="0"/>
              </a:rPr>
              <a:t>6-</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2088067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Comparison">
    <p:bg>
      <p:bgPr>
        <a:solidFill>
          <a:srgbClr val="F2F2F2"/>
        </a:solidFill>
        <a:effectLst/>
      </p:bgPr>
    </p:bg>
    <p:spTree>
      <p:nvGrpSpPr>
        <p:cNvPr id="1" name=""/>
        <p:cNvGrpSpPr/>
        <p:nvPr/>
      </p:nvGrpSpPr>
      <p:grpSpPr>
        <a:xfrm>
          <a:off x="0" y="0"/>
          <a:ext cx="0" cy="0"/>
          <a:chOff x="0" y="0"/>
          <a:chExt cx="0" cy="0"/>
        </a:xfrm>
      </p:grpSpPr>
      <p:sp>
        <p:nvSpPr>
          <p:cNvPr id="10" name="Footer Placeholder 4"/>
          <p:cNvSpPr>
            <a:spLocks noGrp="1"/>
          </p:cNvSpPr>
          <p:nvPr>
            <p:ph type="ftr" sz="quarter" idx="10"/>
          </p:nvPr>
        </p:nvSpPr>
        <p:spPr>
          <a:xfrm>
            <a:off x="2005492" y="6248400"/>
            <a:ext cx="8229600" cy="304800"/>
          </a:xfrm>
        </p:spPr>
        <p:txBody>
          <a:bodyPr vert="horz" lIns="91440" tIns="45720" rIns="91440" bIns="45720" rtlCol="0" anchor="ctr"/>
          <a:lstStyle>
            <a:lvl1pPr>
              <a:defRPr lang="en-US" smtClean="0">
                <a:solidFill>
                  <a:srgbClr val="000A1E"/>
                </a:solidFill>
                <a:cs typeface="Arial" panose="020B0604020202020204" pitchFamily="34" charset="0"/>
              </a:defRPr>
            </a:lvl1pPr>
          </a:lstStyle>
          <a:p>
            <a:r>
              <a:rPr lang="en-US" dirty="0" smtClean="0"/>
              <a:t>Copyright © 2017 Pearson Education, Inc.</a:t>
            </a:r>
            <a:endParaRPr lang="en-US" dirty="0"/>
          </a:p>
        </p:txBody>
      </p:sp>
      <p:sp>
        <p:nvSpPr>
          <p:cNvPr id="11" name="TextBox 10"/>
          <p:cNvSpPr txBox="1"/>
          <p:nvPr/>
        </p:nvSpPr>
        <p:spPr>
          <a:xfrm>
            <a:off x="10160000" y="6248401"/>
            <a:ext cx="1219200" cy="307777"/>
          </a:xfrm>
          <a:prstGeom prst="rect">
            <a:avLst/>
          </a:prstGeom>
          <a:noFill/>
        </p:spPr>
        <p:txBody>
          <a:bodyPr wrap="square" rtlCol="0">
            <a:spAutoFit/>
          </a:bodyPr>
          <a:lstStyle/>
          <a:p>
            <a:pPr algn="r"/>
            <a:r>
              <a:rPr lang="en-US" sz="1400" dirty="0" smtClean="0">
                <a:latin typeface="Arial" panose="020B0604020202020204" pitchFamily="34" charset="0"/>
                <a:cs typeface="Arial" panose="020B0604020202020204" pitchFamily="34" charset="0"/>
              </a:rPr>
              <a:t>6-</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2849510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_Comparison">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1097280"/>
          </a:xfrm>
          <a:solidFill>
            <a:srgbClr val="FAF1BC"/>
          </a:solidFill>
          <a:ln w="12700">
            <a:solidFill>
              <a:schemeClr val="tx1"/>
            </a:solidFill>
          </a:ln>
        </p:spPr>
        <p:txBody>
          <a:bodyPr anchor="ctr"/>
          <a:lstStyle>
            <a:lvl1pPr>
              <a:defRPr lang="en-US"/>
            </a:lvl1pPr>
          </a:lstStyle>
          <a:p>
            <a:pPr lvl="0"/>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29289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5" name="Text Placeholder 4"/>
          <p:cNvSpPr>
            <a:spLocks noGrp="1"/>
          </p:cNvSpPr>
          <p:nvPr>
            <p:ph type="body" sz="quarter" idx="3"/>
          </p:nvPr>
        </p:nvSpPr>
        <p:spPr>
          <a:xfrm>
            <a:off x="6172200" y="2505074"/>
            <a:ext cx="5183188" cy="110680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Footer Placeholder 4"/>
          <p:cNvSpPr>
            <a:spLocks noGrp="1"/>
          </p:cNvSpPr>
          <p:nvPr>
            <p:ph type="ftr" sz="quarter" idx="10"/>
          </p:nvPr>
        </p:nvSpPr>
        <p:spPr>
          <a:xfrm>
            <a:off x="1992245" y="6248400"/>
            <a:ext cx="8229600" cy="304800"/>
          </a:xfrm>
        </p:spPr>
        <p:txBody>
          <a:bodyPr/>
          <a:lstStyle>
            <a:lvl1pPr>
              <a:defRPr>
                <a:latin typeface="Arial" panose="020B0604020202020204" pitchFamily="34" charset="0"/>
                <a:cs typeface="Arial" panose="020B0604020202020204" pitchFamily="34" charset="0"/>
              </a:defRPr>
            </a:lvl1pPr>
          </a:lstStyle>
          <a:p>
            <a:r>
              <a:rPr lang="en-US" dirty="0" smtClean="0"/>
              <a:t>Copyright © 2017 Pearson Education, Inc.</a:t>
            </a:r>
            <a:endParaRPr lang="en-US" dirty="0"/>
          </a:p>
        </p:txBody>
      </p:sp>
      <p:sp>
        <p:nvSpPr>
          <p:cNvPr id="11" name="TextBox 10"/>
          <p:cNvSpPr txBox="1"/>
          <p:nvPr/>
        </p:nvSpPr>
        <p:spPr>
          <a:xfrm>
            <a:off x="10160000" y="6248401"/>
            <a:ext cx="1219200" cy="307777"/>
          </a:xfrm>
          <a:prstGeom prst="rect">
            <a:avLst/>
          </a:prstGeom>
          <a:noFill/>
        </p:spPr>
        <p:txBody>
          <a:bodyPr wrap="square" rtlCol="0">
            <a:spAutoFit/>
          </a:bodyPr>
          <a:lstStyle/>
          <a:p>
            <a:pPr algn="r"/>
            <a:r>
              <a:rPr lang="en-US" sz="1400" dirty="0" smtClean="0">
                <a:latin typeface="Arial" panose="020B0604020202020204" pitchFamily="34" charset="0"/>
                <a:cs typeface="Arial" panose="020B0604020202020204" pitchFamily="34" charset="0"/>
              </a:rPr>
              <a:t>6-</a:t>
            </a:r>
            <a:fld id="{4228BD1C-C212-4E35-9B32-BE5CA5ABAFDF}" type="slidenum">
              <a:rPr lang="en-US" sz="1400" smtClean="0">
                <a:latin typeface="Arial" panose="020B0604020202020204" pitchFamily="34" charset="0"/>
                <a:cs typeface="Arial" panose="020B0604020202020204" pitchFamily="34" charset="0"/>
              </a:rPr>
              <a:pPr algn="r"/>
              <a:t>‹#›</a:t>
            </a:fld>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5793815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and Contentch1">
    <p:bg>
      <p:bgPr>
        <a:solidFill>
          <a:srgbClr val="F2F2F2"/>
        </a:solidFill>
        <a:effectLst/>
      </p:bgPr>
    </p:bg>
    <p:spTree>
      <p:nvGrpSpPr>
        <p:cNvPr id="1" name=""/>
        <p:cNvGrpSpPr/>
        <p:nvPr/>
      </p:nvGrpSpPr>
      <p:grpSpPr>
        <a:xfrm>
          <a:off x="0" y="0"/>
          <a:ext cx="0" cy="0"/>
          <a:chOff x="0" y="0"/>
          <a:chExt cx="0" cy="0"/>
        </a:xfrm>
      </p:grpSpPr>
      <p:sp>
        <p:nvSpPr>
          <p:cNvPr id="2" name="Footer Placeholder 4"/>
          <p:cNvSpPr>
            <a:spLocks noGrp="1"/>
          </p:cNvSpPr>
          <p:nvPr>
            <p:ph type="ftr" sz="quarter" idx="10"/>
          </p:nvPr>
        </p:nvSpPr>
        <p:spPr>
          <a:xfrm>
            <a:off x="1892300" y="6248400"/>
            <a:ext cx="8432800" cy="304800"/>
          </a:xfrm>
        </p:spPr>
        <p:txBody>
          <a:bodyPr/>
          <a:lstStyle>
            <a:lvl1pPr>
              <a:defRPr/>
            </a:lvl1pPr>
          </a:lstStyle>
          <a:p>
            <a:r>
              <a:rPr lang="en-US" dirty="0" smtClean="0"/>
              <a:t>Copyright © 2017 Pearson Education, Inc.</a:t>
            </a:r>
            <a:endParaRPr lang="en-US" dirty="0"/>
          </a:p>
        </p:txBody>
      </p:sp>
      <p:pic>
        <p:nvPicPr>
          <p:cNvPr id="4" name="Picture 4" descr="disclaimer"/>
          <p:cNvPicPr>
            <a:picLocks noChangeAspect="1" noChangeArrowheads="1"/>
          </p:cNvPicPr>
          <p:nvPr/>
        </p:nvPicPr>
        <p:blipFill>
          <a:blip r:embed="rId2" cstate="print"/>
          <a:srcRect/>
          <a:stretch>
            <a:fillRect/>
          </a:stretch>
        </p:blipFill>
        <p:spPr bwMode="auto">
          <a:xfrm>
            <a:off x="2286000" y="1447801"/>
            <a:ext cx="7467600" cy="2265363"/>
          </a:xfrm>
          <a:prstGeom prst="rect">
            <a:avLst/>
          </a:prstGeom>
          <a:noFill/>
          <a:ln w="9525">
            <a:noFill/>
            <a:miter lim="800000"/>
            <a:headEnd/>
            <a:tailEnd/>
          </a:ln>
        </p:spPr>
      </p:pic>
      <p:pic>
        <p:nvPicPr>
          <p:cNvPr id="5" name="Picture 4"/>
          <p:cNvPicPr>
            <a:picLocks noChangeAspect="1"/>
          </p:cNvPicPr>
          <p:nvPr/>
        </p:nvPicPr>
        <p:blipFill>
          <a:blip r:embed="rId3"/>
          <a:stretch>
            <a:fillRect/>
          </a:stretch>
        </p:blipFill>
        <p:spPr>
          <a:xfrm>
            <a:off x="2922714" y="3820012"/>
            <a:ext cx="6943725" cy="1457325"/>
          </a:xfrm>
          <a:prstGeom prst="rect">
            <a:avLst/>
          </a:prstGeom>
        </p:spPr>
      </p:pic>
    </p:spTree>
    <p:extLst>
      <p:ext uri="{BB962C8B-B14F-4D97-AF65-F5344CB8AC3E}">
        <p14:creationId xmlns:p14="http://schemas.microsoft.com/office/powerpoint/2010/main" val="391918182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7" name="Freeform 6"/>
          <p:cNvSpPr/>
          <p:nvPr/>
        </p:nvSpPr>
        <p:spPr>
          <a:xfrm>
            <a:off x="-4233" y="5579166"/>
            <a:ext cx="4766733" cy="1265583"/>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dirty="0">
              <a:latin typeface="Arial" panose="020B0604020202020204" pitchFamily="34" charset="0"/>
            </a:endParaRPr>
          </a:p>
        </p:txBody>
      </p:sp>
      <p:sp>
        <p:nvSpPr>
          <p:cNvPr id="8" name="Freeform 7"/>
          <p:cNvSpPr/>
          <p:nvPr/>
        </p:nvSpPr>
        <p:spPr>
          <a:xfrm>
            <a:off x="13758" y="5579166"/>
            <a:ext cx="12194117" cy="1308651"/>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rgbClr val="FFDB75">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800" dirty="0">
              <a:latin typeface="Arial" panose="020B0604020202020204" pitchFamily="34" charset="0"/>
            </a:endParaRPr>
          </a:p>
        </p:txBody>
      </p:sp>
      <p:sp>
        <p:nvSpPr>
          <p:cNvPr id="1028" name="Title Placeholder 1"/>
          <p:cNvSpPr>
            <a:spLocks noGrp="1"/>
          </p:cNvSpPr>
          <p:nvPr>
            <p:ph type="title"/>
          </p:nvPr>
        </p:nvSpPr>
        <p:spPr bwMode="auto">
          <a:xfrm>
            <a:off x="857894" y="365125"/>
            <a:ext cx="10515600" cy="1097280"/>
          </a:xfrm>
          <a:prstGeom prst="rect">
            <a:avLst/>
          </a:prstGeom>
          <a:solidFill>
            <a:srgbClr val="FAF1BC"/>
          </a:solidFill>
          <a:ln w="12700">
            <a:solidFill>
              <a:schemeClr val="tx1"/>
            </a:solidFill>
          </a:ln>
          <a:extLst/>
        </p:spPr>
        <p:txBody>
          <a:bodyPr anchor="ctr"/>
          <a:lstStyle/>
          <a:p>
            <a:pPr lvl="0"/>
            <a:r>
              <a:rPr lang="en-US" smtClean="0"/>
              <a:t>Click to edit Master title style</a:t>
            </a:r>
            <a:endParaRPr lang="en-US" dirty="0" smtClean="0"/>
          </a:p>
        </p:txBody>
      </p:sp>
      <p:sp>
        <p:nvSpPr>
          <p:cNvPr id="1029" name="Text Placeholder 2"/>
          <p:cNvSpPr>
            <a:spLocks noGrp="1"/>
          </p:cNvSpPr>
          <p:nvPr>
            <p:ph type="body" idx="1"/>
          </p:nvPr>
        </p:nvSpPr>
        <p:spPr bwMode="auto">
          <a:xfrm>
            <a:off x="880901" y="1531412"/>
            <a:ext cx="10515600" cy="4023360"/>
          </a:xfrm>
          <a:prstGeom prst="rect">
            <a:avLst/>
          </a:prstGeom>
          <a:solidFill>
            <a:srgbClr val="FFFFFF"/>
          </a:solidFill>
          <a:ln>
            <a:noFill/>
          </a:ln>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3"/>
            <a:r>
              <a:rPr lang="en-US" smtClean="0"/>
              <a:t>Second level</a:t>
            </a:r>
          </a:p>
          <a:p>
            <a:pPr lvl="4"/>
            <a:r>
              <a:rPr lang="en-US" smtClean="0"/>
              <a:t>Third level</a:t>
            </a:r>
          </a:p>
        </p:txBody>
      </p:sp>
      <p:sp>
        <p:nvSpPr>
          <p:cNvPr id="5" name="Footer Placeholder 4"/>
          <p:cNvSpPr>
            <a:spLocks noGrp="1"/>
          </p:cNvSpPr>
          <p:nvPr>
            <p:ph type="ftr" sz="quarter" idx="3"/>
          </p:nvPr>
        </p:nvSpPr>
        <p:spPr>
          <a:xfrm>
            <a:off x="1977723" y="6248400"/>
            <a:ext cx="8229600" cy="304800"/>
          </a:xfrm>
          <a:prstGeom prst="rect">
            <a:avLst/>
          </a:prstGeom>
        </p:spPr>
        <p:txBody>
          <a:bodyPr vert="horz" lIns="91440" tIns="45720" rIns="91440" bIns="45720" rtlCol="0" anchor="ctr"/>
          <a:lstStyle>
            <a:lvl1pPr algn="ctr">
              <a:defRPr sz="1000" cap="none" spc="200" baseline="0">
                <a:solidFill>
                  <a:schemeClr val="tx1"/>
                </a:solidFill>
                <a:latin typeface="Arial" panose="020B0604020202020204" pitchFamily="34" charset="0"/>
                <a:cs typeface="Arial" charset="0"/>
              </a:defRPr>
            </a:lvl1pPr>
          </a:lstStyle>
          <a:p>
            <a:r>
              <a:rPr lang="en-US" dirty="0" smtClean="0"/>
              <a:t>Copyright © 2017 Pearson Education, Inc.</a:t>
            </a:r>
            <a:endParaRPr lang="en-US" dirty="0"/>
          </a:p>
        </p:txBody>
      </p:sp>
      <p:pic>
        <p:nvPicPr>
          <p:cNvPr id="3" name="Picture 2"/>
          <p:cNvPicPr preferRelativeResize="0">
            <a:picLocks/>
          </p:cNvPicPr>
          <p:nvPr/>
        </p:nvPicPr>
        <p:blipFill>
          <a:blip r:embed="rId8"/>
          <a:stretch>
            <a:fillRect/>
          </a:stretch>
        </p:blipFill>
        <p:spPr>
          <a:xfrm>
            <a:off x="1977723" y="5891630"/>
            <a:ext cx="8321040" cy="274320"/>
          </a:xfrm>
          <a:prstGeom prst="rect">
            <a:avLst/>
          </a:prstGeom>
        </p:spPr>
      </p:pic>
    </p:spTree>
    <p:extLst>
      <p:ext uri="{BB962C8B-B14F-4D97-AF65-F5344CB8AC3E}">
        <p14:creationId xmlns:p14="http://schemas.microsoft.com/office/powerpoint/2010/main" val="2037628535"/>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Lst>
  <p:timing>
    <p:tnLst>
      <p:par>
        <p:cTn id="1" dur="indefinite" restart="never" nodeType="tmRoot"/>
      </p:par>
    </p:tnLst>
  </p:timing>
  <p:hf sldNum="0" hdr="0" dt="0"/>
  <p:txStyles>
    <p:titleStyle>
      <a:lvl1pPr algn="l" defTabSz="114300" rtl="0" eaLnBrk="1" fontAlgn="base" hangingPunct="1">
        <a:spcBef>
          <a:spcPct val="0"/>
        </a:spcBef>
        <a:spcAft>
          <a:spcPct val="0"/>
        </a:spcAft>
        <a:defRPr lang="en-US" sz="3600" kern="1200" cap="none" dirty="0" smtClean="0">
          <a:solidFill>
            <a:schemeClr val="tx1"/>
          </a:solidFill>
          <a:latin typeface="Arial" pitchFamily="34" charset="0"/>
          <a:ea typeface="+mn-ea"/>
          <a:cs typeface="Arial" panose="020B0604020202020204" pitchFamily="34" charset="0"/>
        </a:defRPr>
      </a:lvl1pPr>
      <a:lvl2pPr algn="l" rtl="0" eaLnBrk="1" fontAlgn="base" hangingPunct="1">
        <a:spcBef>
          <a:spcPct val="0"/>
        </a:spcBef>
        <a:spcAft>
          <a:spcPct val="0"/>
        </a:spcAft>
        <a:defRPr sz="3200">
          <a:solidFill>
            <a:schemeClr val="tx1"/>
          </a:solidFill>
          <a:latin typeface="Helvetica" pitchFamily="34" charset="0"/>
        </a:defRPr>
      </a:lvl2pPr>
      <a:lvl3pPr algn="l" rtl="0" eaLnBrk="1" fontAlgn="base" hangingPunct="1">
        <a:spcBef>
          <a:spcPct val="0"/>
        </a:spcBef>
        <a:spcAft>
          <a:spcPct val="0"/>
        </a:spcAft>
        <a:defRPr sz="3200">
          <a:solidFill>
            <a:schemeClr val="tx1"/>
          </a:solidFill>
          <a:latin typeface="Helvetica" pitchFamily="34" charset="0"/>
        </a:defRPr>
      </a:lvl3pPr>
      <a:lvl4pPr algn="l" rtl="0" eaLnBrk="1" fontAlgn="base" hangingPunct="1">
        <a:spcBef>
          <a:spcPct val="0"/>
        </a:spcBef>
        <a:spcAft>
          <a:spcPct val="0"/>
        </a:spcAft>
        <a:defRPr sz="3200">
          <a:solidFill>
            <a:schemeClr val="tx1"/>
          </a:solidFill>
          <a:latin typeface="Helvetica" pitchFamily="34" charset="0"/>
        </a:defRPr>
      </a:lvl4pPr>
      <a:lvl5pPr algn="l" rtl="0" eaLnBrk="1" fontAlgn="base" hangingPunct="1">
        <a:spcBef>
          <a:spcPct val="0"/>
        </a:spcBef>
        <a:spcAft>
          <a:spcPct val="0"/>
        </a:spcAft>
        <a:defRPr sz="3200">
          <a:solidFill>
            <a:schemeClr val="tx1"/>
          </a:solidFill>
          <a:latin typeface="Helvetica" pitchFamily="34" charset="0"/>
        </a:defRPr>
      </a:lvl5pPr>
      <a:lvl6pPr marL="457200" algn="l" rtl="0" eaLnBrk="1" fontAlgn="base" hangingPunct="1">
        <a:spcBef>
          <a:spcPct val="0"/>
        </a:spcBef>
        <a:spcAft>
          <a:spcPct val="0"/>
        </a:spcAft>
        <a:defRPr sz="2800">
          <a:solidFill>
            <a:schemeClr val="tx1"/>
          </a:solidFill>
          <a:latin typeface="Franklin Gothic Medium" pitchFamily="34" charset="0"/>
        </a:defRPr>
      </a:lvl6pPr>
      <a:lvl7pPr marL="914400" algn="l" rtl="0" eaLnBrk="1" fontAlgn="base" hangingPunct="1">
        <a:spcBef>
          <a:spcPct val="0"/>
        </a:spcBef>
        <a:spcAft>
          <a:spcPct val="0"/>
        </a:spcAft>
        <a:defRPr sz="2800">
          <a:solidFill>
            <a:schemeClr val="tx1"/>
          </a:solidFill>
          <a:latin typeface="Franklin Gothic Medium" pitchFamily="34" charset="0"/>
        </a:defRPr>
      </a:lvl7pPr>
      <a:lvl8pPr marL="1371600" algn="l" rtl="0" eaLnBrk="1" fontAlgn="base" hangingPunct="1">
        <a:spcBef>
          <a:spcPct val="0"/>
        </a:spcBef>
        <a:spcAft>
          <a:spcPct val="0"/>
        </a:spcAft>
        <a:defRPr sz="2800">
          <a:solidFill>
            <a:schemeClr val="tx1"/>
          </a:solidFill>
          <a:latin typeface="Franklin Gothic Medium" pitchFamily="34" charset="0"/>
        </a:defRPr>
      </a:lvl8pPr>
      <a:lvl9pPr marL="1828800" algn="l" rtl="0" eaLnBrk="1" fontAlgn="base" hangingPunct="1">
        <a:spcBef>
          <a:spcPct val="0"/>
        </a:spcBef>
        <a:spcAft>
          <a:spcPct val="0"/>
        </a:spcAft>
        <a:defRPr sz="2800">
          <a:solidFill>
            <a:schemeClr val="tx1"/>
          </a:solidFill>
          <a:latin typeface="Franklin Gothic Medium" pitchFamily="34" charset="0"/>
        </a:defRPr>
      </a:lvl9pPr>
    </p:titleStyle>
    <p:bodyStyle>
      <a:lvl1pPr marL="225425" indent="-225425" algn="l" rtl="0" eaLnBrk="1" fontAlgn="base" hangingPunct="1">
        <a:spcBef>
          <a:spcPts val="800"/>
        </a:spcBef>
        <a:spcAft>
          <a:spcPct val="0"/>
        </a:spcAft>
        <a:buFont typeface="Arial" pitchFamily="34" charset="0"/>
        <a:buChar char="•"/>
        <a:defRPr sz="2800" kern="1200">
          <a:solidFill>
            <a:schemeClr val="tx1"/>
          </a:solidFill>
          <a:latin typeface="Arial" pitchFamily="34" charset="0"/>
          <a:ea typeface="+mn-ea"/>
          <a:cs typeface="Arial" pitchFamily="34" charset="0"/>
        </a:defRPr>
      </a:lvl1pPr>
      <a:lvl2pPr marL="234950" indent="-234950" algn="l" rtl="0" eaLnBrk="1" fontAlgn="base" hangingPunct="1">
        <a:spcBef>
          <a:spcPts val="300"/>
        </a:spcBef>
        <a:spcAft>
          <a:spcPct val="0"/>
        </a:spcAft>
        <a:buClr>
          <a:srgbClr val="000A1E"/>
        </a:buClr>
        <a:buFont typeface="Arial" pitchFamily="34" charset="0"/>
        <a:buChar char="•"/>
        <a:tabLst/>
        <a:defRPr sz="2800" kern="1200">
          <a:solidFill>
            <a:schemeClr val="tx1"/>
          </a:solidFill>
          <a:latin typeface="Arial" pitchFamily="34" charset="0"/>
          <a:ea typeface="+mn-ea"/>
          <a:cs typeface="Arial" pitchFamily="34" charset="0"/>
        </a:defRPr>
      </a:lvl2pPr>
      <a:lvl3pPr marL="463550" indent="-225425" algn="l" rtl="0" eaLnBrk="1" fontAlgn="base" hangingPunct="1">
        <a:spcBef>
          <a:spcPts val="300"/>
        </a:spcBef>
        <a:spcAft>
          <a:spcPct val="0"/>
        </a:spcAft>
        <a:buClr>
          <a:srgbClr val="000A1E"/>
        </a:buClr>
        <a:buFont typeface="Arial" pitchFamily="34" charset="0"/>
        <a:buChar char="•"/>
        <a:defRPr sz="2800" kern="1200">
          <a:solidFill>
            <a:schemeClr val="tx1"/>
          </a:solidFill>
          <a:latin typeface="Arial" pitchFamily="34" charset="0"/>
          <a:ea typeface="+mn-ea"/>
          <a:cs typeface="Arial" pitchFamily="34" charset="0"/>
        </a:defRPr>
      </a:lvl3pPr>
      <a:lvl4pPr marL="622300" indent="-284163" algn="l" rtl="0" eaLnBrk="1" fontAlgn="base" hangingPunct="1">
        <a:spcBef>
          <a:spcPts val="300"/>
        </a:spcBef>
        <a:spcAft>
          <a:spcPct val="0"/>
        </a:spcAft>
        <a:buClr>
          <a:srgbClr val="000A1E"/>
        </a:buClr>
        <a:buFont typeface="Arial" panose="020B0604020202020204" pitchFamily="34" charset="0"/>
        <a:buChar char="–"/>
        <a:defRPr sz="2800" kern="1200">
          <a:solidFill>
            <a:schemeClr val="tx1"/>
          </a:solidFill>
          <a:latin typeface="Arial" pitchFamily="34" charset="0"/>
          <a:ea typeface="+mn-ea"/>
          <a:cs typeface="Arial" pitchFamily="34" charset="0"/>
        </a:defRPr>
      </a:lvl4pPr>
      <a:lvl5pPr marL="1033463" indent="-384175" algn="l" rtl="0" eaLnBrk="1" fontAlgn="base" hangingPunct="1">
        <a:spcBef>
          <a:spcPts val="300"/>
        </a:spcBef>
        <a:spcAft>
          <a:spcPct val="0"/>
        </a:spcAft>
        <a:buClr>
          <a:srgbClr val="000A1E"/>
        </a:buClr>
        <a:buFont typeface="Wingdings" panose="05000000000000000000" pitchFamily="2" charset="2"/>
        <a:buChar char="Ø"/>
        <a:defRPr sz="2800" kern="1200">
          <a:solidFill>
            <a:schemeClr val="tx1"/>
          </a:solidFill>
          <a:latin typeface="Arial" pitchFamily="34" charset="0"/>
          <a:ea typeface="+mn-ea"/>
          <a:cs typeface="Arial" pitchFamily="34" charset="0"/>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www.webopedia.com/TERM/C/CDN.html"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google.com/search?q=content+delivery+network+map&amp;safe=active&amp;espv=2&amp;biw=1093&amp;bih=514&amp;tbm=isch&amp;tbo=u&amp;source=univ&amp;sa=X&amp;ved=0CDEQsARqFQoTCJ7ShsKdi8gCFUJcPgodpmcA4Q"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sz="5400" dirty="0"/>
              <a:t>The Cloud</a:t>
            </a:r>
          </a:p>
        </p:txBody>
      </p:sp>
      <p:sp>
        <p:nvSpPr>
          <p:cNvPr id="4" name="Title 3"/>
          <p:cNvSpPr>
            <a:spLocks noGrp="1"/>
          </p:cNvSpPr>
          <p:nvPr>
            <p:ph type="title"/>
          </p:nvPr>
        </p:nvSpPr>
        <p:spPr/>
        <p:txBody>
          <a:bodyPr/>
          <a:lstStyle/>
          <a:p>
            <a:r>
              <a:rPr lang="en-US" dirty="0" smtClean="0"/>
              <a:t>Chapter 6</a:t>
            </a:r>
            <a:endParaRPr lang="en-US" dirty="0"/>
          </a:p>
        </p:txBody>
      </p:sp>
    </p:spTree>
    <p:extLst>
      <p:ext uri="{BB962C8B-B14F-4D97-AF65-F5344CB8AC3E}">
        <p14:creationId xmlns:p14="http://schemas.microsoft.com/office/powerpoint/2010/main" val="40267834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Why Now?</a:t>
            </a:r>
          </a:p>
        </p:txBody>
      </p:sp>
      <p:sp>
        <p:nvSpPr>
          <p:cNvPr id="5" name="Content Placeholder 4"/>
          <p:cNvSpPr>
            <a:spLocks noGrp="1"/>
          </p:cNvSpPr>
          <p:nvPr>
            <p:ph idx="1"/>
          </p:nvPr>
        </p:nvSpPr>
        <p:spPr/>
        <p:txBody>
          <a:bodyPr/>
          <a:lstStyle/>
          <a:p>
            <a:pPr marL="457200" lvl="2" indent="-457200">
              <a:buFont typeface="+mj-lt"/>
              <a:buAutoNum type="arabicPeriod"/>
            </a:pPr>
            <a:r>
              <a:rPr lang="en-US" dirty="0" smtClean="0"/>
              <a:t>Cheap processors, essentially free data communication and data storage</a:t>
            </a:r>
          </a:p>
          <a:p>
            <a:pPr marL="457200" lvl="2" indent="-457200">
              <a:buFont typeface="+mj-lt"/>
              <a:buAutoNum type="arabicPeriod"/>
            </a:pPr>
            <a:r>
              <a:rPr lang="en-US" dirty="0" smtClean="0"/>
              <a:t>Virtualization technology</a:t>
            </a:r>
          </a:p>
          <a:p>
            <a:pPr marL="457200" lvl="2" indent="-457200">
              <a:buFont typeface="+mj-lt"/>
              <a:buAutoNum type="arabicPeriod"/>
            </a:pPr>
            <a:r>
              <a:rPr lang="en-US" dirty="0" smtClean="0"/>
              <a:t>Internet-based </a:t>
            </a:r>
            <a:r>
              <a:rPr lang="en-US" dirty="0"/>
              <a:t>standards enable </a:t>
            </a:r>
            <a:r>
              <a:rPr lang="en-US" dirty="0" smtClean="0"/>
              <a:t>flexible, standardized processing capabilities</a:t>
            </a:r>
            <a:endParaRPr lang="en-US" sz="7200" dirty="0"/>
          </a:p>
        </p:txBody>
      </p:sp>
      <p:sp>
        <p:nvSpPr>
          <p:cNvPr id="2" name="Footer Placeholder 1"/>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35963418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When Does the Cloud Not Make Sense?</a:t>
            </a:r>
          </a:p>
        </p:txBody>
      </p:sp>
      <p:sp>
        <p:nvSpPr>
          <p:cNvPr id="4" name="Content Placeholder 3"/>
          <p:cNvSpPr>
            <a:spLocks noGrp="1"/>
          </p:cNvSpPr>
          <p:nvPr>
            <p:ph idx="1"/>
          </p:nvPr>
        </p:nvSpPr>
        <p:spPr/>
        <p:txBody>
          <a:bodyPr/>
          <a:lstStyle/>
          <a:p>
            <a:pPr marL="236538" indent="-236538">
              <a:buFont typeface="Arial" panose="020B0604020202020204" pitchFamily="34" charset="0"/>
              <a:buChar char="•"/>
            </a:pPr>
            <a:r>
              <a:rPr lang="en-US" dirty="0" smtClean="0"/>
              <a:t>When law </a:t>
            </a:r>
            <a:r>
              <a:rPr lang="en-US" dirty="0"/>
              <a:t>or </a:t>
            </a:r>
            <a:r>
              <a:rPr lang="en-US" dirty="0" smtClean="0"/>
              <a:t>standard industry practice require physical control or possession of the data</a:t>
            </a:r>
          </a:p>
          <a:p>
            <a:pPr marL="630238" lvl="2" indent="-236538"/>
            <a:r>
              <a:rPr lang="en-US" dirty="0" smtClean="0"/>
              <a:t>Ex: Financial institution legally </a:t>
            </a:r>
            <a:r>
              <a:rPr lang="en-US" dirty="0"/>
              <a:t>required </a:t>
            </a:r>
            <a:r>
              <a:rPr lang="en-US" dirty="0" smtClean="0"/>
              <a:t>to maintain </a:t>
            </a:r>
            <a:r>
              <a:rPr lang="en-US" dirty="0"/>
              <a:t>physical control over its </a:t>
            </a:r>
            <a:r>
              <a:rPr lang="en-US" dirty="0" smtClean="0"/>
              <a:t>data</a:t>
            </a:r>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35708340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How Do Organizations Use the Cloud?</a:t>
            </a:r>
            <a:endParaRPr lang="en-US" dirty="0"/>
          </a:p>
        </p:txBody>
      </p:sp>
      <p:sp>
        <p:nvSpPr>
          <p:cNvPr id="7" name="Content Placeholder 6"/>
          <p:cNvSpPr>
            <a:spLocks noGrp="1"/>
          </p:cNvSpPr>
          <p:nvPr>
            <p:ph idx="1"/>
          </p:nvPr>
        </p:nvSpPr>
        <p:spPr/>
        <p:txBody>
          <a:bodyPr/>
          <a:lstStyle/>
          <a:p>
            <a:pPr marL="0" indent="0" algn="ctr">
              <a:buNone/>
            </a:pPr>
            <a:r>
              <a:rPr lang="en-US" dirty="0" smtClean="0"/>
              <a:t>            Three </a:t>
            </a:r>
            <a:r>
              <a:rPr lang="en-US" dirty="0"/>
              <a:t>Fundamental </a:t>
            </a:r>
            <a:r>
              <a:rPr lang="en-US" dirty="0" smtClean="0"/>
              <a:t>Cloud Types</a:t>
            </a:r>
            <a:endParaRPr lang="en-US" dirty="0"/>
          </a:p>
        </p:txBody>
      </p:sp>
      <p:sp>
        <p:nvSpPr>
          <p:cNvPr id="5" name="TextBox 4"/>
          <p:cNvSpPr txBox="1"/>
          <p:nvPr/>
        </p:nvSpPr>
        <p:spPr>
          <a:xfrm>
            <a:off x="826438" y="2445026"/>
            <a:ext cx="2088807" cy="1569660"/>
          </a:xfrm>
          <a:prstGeom prst="rect">
            <a:avLst/>
          </a:prstGeom>
          <a:solidFill>
            <a:schemeClr val="accent2"/>
          </a:solidFill>
          <a:ln>
            <a:solidFill>
              <a:schemeClr val="accent1"/>
            </a:solidFill>
          </a:ln>
        </p:spPr>
        <p:txBody>
          <a:bodyPr wrap="square" rtlCol="0">
            <a:spAutoFit/>
          </a:bodyPr>
          <a:lstStyle/>
          <a:p>
            <a:r>
              <a:rPr lang="en-US" sz="2400" b="1" dirty="0">
                <a:latin typeface="Arial" panose="020B0604020202020204" pitchFamily="34" charset="0"/>
              </a:rPr>
              <a:t>Cloud Services from Cloud </a:t>
            </a:r>
            <a:r>
              <a:rPr lang="en-US" sz="2400" b="1" dirty="0" smtClean="0">
                <a:latin typeface="Arial" panose="020B0604020202020204" pitchFamily="34" charset="0"/>
              </a:rPr>
              <a:t>Vendors</a:t>
            </a:r>
            <a:endParaRPr lang="en-US" sz="2400" b="1" dirty="0">
              <a:latin typeface="Arial" panose="020B0604020202020204" pitchFamily="34" charset="0"/>
            </a:endParaRPr>
          </a:p>
        </p:txBody>
      </p:sp>
      <p:sp>
        <p:nvSpPr>
          <p:cNvPr id="10" name="AutoShape 7"/>
          <p:cNvSpPr>
            <a:spLocks noChangeAspect="1" noChangeArrowheads="1" noTextEdit="1"/>
          </p:cNvSpPr>
          <p:nvPr/>
        </p:nvSpPr>
        <p:spPr bwMode="auto">
          <a:xfrm>
            <a:off x="2915244" y="2186996"/>
            <a:ext cx="7442093" cy="321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11" name="Picture 10"/>
          <p:cNvPicPr>
            <a:picLocks noChangeAspect="1"/>
          </p:cNvPicPr>
          <p:nvPr/>
        </p:nvPicPr>
        <p:blipFill>
          <a:blip r:embed="rId3"/>
          <a:stretch>
            <a:fillRect/>
          </a:stretch>
        </p:blipFill>
        <p:spPr>
          <a:xfrm>
            <a:off x="2621410" y="2186996"/>
            <a:ext cx="7999698" cy="3309677"/>
          </a:xfrm>
          <a:prstGeom prst="rect">
            <a:avLst/>
          </a:prstGeom>
        </p:spPr>
      </p:pic>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26743937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 Delivery Networks from </a:t>
            </a:r>
            <a:r>
              <a:rPr lang="en-US" dirty="0" smtClean="0"/>
              <a:t>Cloud Vendors</a:t>
            </a:r>
            <a:endParaRPr lang="en-US" dirty="0"/>
          </a:p>
        </p:txBody>
      </p:sp>
      <p:sp>
        <p:nvSpPr>
          <p:cNvPr id="4" name="Content Placeholder 3"/>
          <p:cNvSpPr>
            <a:spLocks noGrp="1"/>
          </p:cNvSpPr>
          <p:nvPr>
            <p:ph idx="1"/>
          </p:nvPr>
        </p:nvSpPr>
        <p:spPr/>
        <p:txBody>
          <a:bodyPr/>
          <a:lstStyle/>
          <a:p>
            <a:r>
              <a:rPr lang="en-US" b="1" dirty="0" smtClean="0"/>
              <a:t>Content delivery </a:t>
            </a:r>
            <a:r>
              <a:rPr lang="en-US" b="1" dirty="0"/>
              <a:t>network (</a:t>
            </a:r>
            <a:r>
              <a:rPr lang="en-US" b="1" dirty="0">
                <a:hlinkClick r:id="rId3"/>
              </a:rPr>
              <a:t>CDN</a:t>
            </a:r>
            <a:r>
              <a:rPr lang="en-US" b="1" dirty="0"/>
              <a:t>) </a:t>
            </a:r>
            <a:endParaRPr lang="en-US" b="1" dirty="0" smtClean="0"/>
          </a:p>
          <a:p>
            <a:pPr marL="914400" lvl="2"/>
            <a:r>
              <a:rPr lang="en-US" dirty="0"/>
              <a:t>System of distributed </a:t>
            </a:r>
            <a:r>
              <a:rPr lang="en-US" dirty="0" smtClean="0"/>
              <a:t>servers </a:t>
            </a:r>
            <a:r>
              <a:rPr lang="en-US" dirty="0"/>
              <a:t>that deliver webpages and other Web </a:t>
            </a:r>
            <a:r>
              <a:rPr lang="en-US" dirty="0" smtClean="0"/>
              <a:t>content</a:t>
            </a:r>
          </a:p>
          <a:p>
            <a:pPr marL="914400" lvl="2"/>
            <a:r>
              <a:rPr lang="en-US" dirty="0" smtClean="0"/>
              <a:t>Specialized </a:t>
            </a:r>
            <a:r>
              <a:rPr lang="en-US" dirty="0"/>
              <a:t>type of </a:t>
            </a:r>
            <a:r>
              <a:rPr lang="en-US" dirty="0" smtClean="0"/>
              <a:t>PaaS, </a:t>
            </a:r>
            <a:r>
              <a:rPr lang="en-US" dirty="0"/>
              <a:t>own </a:t>
            </a:r>
            <a:r>
              <a:rPr lang="en-US" dirty="0" smtClean="0"/>
              <a:t>category</a:t>
            </a:r>
          </a:p>
          <a:p>
            <a:pPr marL="914400" lvl="2"/>
            <a:r>
              <a:rPr lang="en-US" dirty="0" smtClean="0"/>
              <a:t>Minimizes latency</a:t>
            </a:r>
          </a:p>
          <a:p>
            <a:pPr marL="914400" lvl="2"/>
            <a:r>
              <a:rPr lang="en-US" dirty="0" smtClean="0"/>
              <a:t>Stores </a:t>
            </a:r>
            <a:r>
              <a:rPr lang="en-US" dirty="0"/>
              <a:t>and </a:t>
            </a:r>
            <a:r>
              <a:rPr lang="en-US" dirty="0" smtClean="0"/>
              <a:t>delivers </a:t>
            </a:r>
            <a:r>
              <a:rPr lang="en-US" dirty="0"/>
              <a:t>based </a:t>
            </a:r>
            <a:r>
              <a:rPr lang="en-US" dirty="0" smtClean="0"/>
              <a:t>on </a:t>
            </a:r>
            <a:r>
              <a:rPr lang="en-US" dirty="0"/>
              <a:t>geographic locations </a:t>
            </a:r>
            <a:r>
              <a:rPr lang="en-US" dirty="0" smtClean="0"/>
              <a:t>of users</a:t>
            </a:r>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6597133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CDN Benefits</a:t>
            </a:r>
            <a:endParaRPr lang="en-US" dirty="0"/>
          </a:p>
        </p:txBody>
      </p:sp>
      <p:pic>
        <p:nvPicPr>
          <p:cNvPr id="7" name="Picture 6"/>
          <p:cNvPicPr>
            <a:picLocks noChangeAspect="1"/>
          </p:cNvPicPr>
          <p:nvPr/>
        </p:nvPicPr>
        <p:blipFill>
          <a:blip r:embed="rId3"/>
          <a:stretch>
            <a:fillRect/>
          </a:stretch>
        </p:blipFill>
        <p:spPr>
          <a:xfrm>
            <a:off x="2307214" y="1567916"/>
            <a:ext cx="7590454" cy="3931920"/>
          </a:xfrm>
          <a:prstGeom prst="rect">
            <a:avLst/>
          </a:prstGeom>
        </p:spPr>
      </p:pic>
      <p:sp>
        <p:nvSpPr>
          <p:cNvPr id="2" name="Footer Placeholder 1"/>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7174259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Servers Used in a Typical </a:t>
            </a:r>
            <a:r>
              <a:rPr lang="en-US" dirty="0" smtClean="0"/>
              <a:t>CDN Service</a:t>
            </a:r>
            <a:endParaRPr lang="en-US" dirty="0"/>
          </a:p>
        </p:txBody>
      </p:sp>
      <p:sp>
        <p:nvSpPr>
          <p:cNvPr id="3" name="TextBox 2"/>
          <p:cNvSpPr txBox="1"/>
          <p:nvPr/>
        </p:nvSpPr>
        <p:spPr>
          <a:xfrm>
            <a:off x="844641" y="2409092"/>
            <a:ext cx="1265513" cy="954107"/>
          </a:xfrm>
          <a:prstGeom prst="rect">
            <a:avLst/>
          </a:prstGeom>
          <a:solidFill>
            <a:schemeClr val="accent2"/>
          </a:solidFill>
          <a:ln>
            <a:solidFill>
              <a:schemeClr val="accent1"/>
            </a:solidFill>
          </a:ln>
        </p:spPr>
        <p:txBody>
          <a:bodyPr wrap="square" rtlCol="0">
            <a:spAutoFit/>
          </a:bodyPr>
          <a:lstStyle/>
          <a:p>
            <a:r>
              <a:rPr lang="en-US" sz="2800" dirty="0" smtClean="0">
                <a:latin typeface="Arial" panose="020B0604020202020204" pitchFamily="34" charset="0"/>
                <a:cs typeface="Arial" panose="020B0604020202020204" pitchFamily="34" charset="0"/>
                <a:hlinkClick r:id="rId3"/>
              </a:rPr>
              <a:t>CDN maps </a:t>
            </a:r>
            <a:endParaRPr lang="en-US" sz="2800" dirty="0">
              <a:latin typeface="Arial" panose="020B0604020202020204" pitchFamily="34" charset="0"/>
              <a:cs typeface="Arial" panose="020B0604020202020204" pitchFamily="34" charset="0"/>
            </a:endParaRPr>
          </a:p>
        </p:txBody>
      </p:sp>
      <p:grpSp>
        <p:nvGrpSpPr>
          <p:cNvPr id="6" name="Group 4"/>
          <p:cNvGrpSpPr>
            <a:grpSpLocks noChangeAspect="1"/>
          </p:cNvGrpSpPr>
          <p:nvPr/>
        </p:nvGrpSpPr>
        <p:grpSpPr bwMode="auto">
          <a:xfrm>
            <a:off x="2250831" y="1550988"/>
            <a:ext cx="9109410" cy="4072895"/>
            <a:chOff x="1207" y="977"/>
            <a:chExt cx="5949" cy="2561"/>
          </a:xfrm>
        </p:grpSpPr>
        <p:sp>
          <p:nvSpPr>
            <p:cNvPr id="7" name="AutoShape 3"/>
            <p:cNvSpPr>
              <a:spLocks noChangeAspect="1" noChangeArrowheads="1" noTextEdit="1"/>
            </p:cNvSpPr>
            <p:nvPr/>
          </p:nvSpPr>
          <p:spPr bwMode="auto">
            <a:xfrm>
              <a:off x="1207" y="977"/>
              <a:ext cx="5949" cy="25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13317"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07" y="977"/>
              <a:ext cx="5957" cy="2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4" name="Footer Placeholder 3"/>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11122292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Web Services </a:t>
            </a:r>
            <a:r>
              <a:rPr lang="en-US" dirty="0" smtClean="0"/>
              <a:t>Internally </a:t>
            </a:r>
            <a:endParaRPr lang="en-US" dirty="0"/>
          </a:p>
        </p:txBody>
      </p:sp>
      <p:sp>
        <p:nvSpPr>
          <p:cNvPr id="5" name="TextBox 4"/>
          <p:cNvSpPr txBox="1"/>
          <p:nvPr/>
        </p:nvSpPr>
        <p:spPr>
          <a:xfrm>
            <a:off x="1138993" y="1853159"/>
            <a:ext cx="2443951" cy="2246769"/>
          </a:xfrm>
          <a:prstGeom prst="rect">
            <a:avLst/>
          </a:prstGeom>
          <a:solidFill>
            <a:schemeClr val="accent2"/>
          </a:solidFill>
          <a:ln>
            <a:solidFill>
              <a:schemeClr val="accent1"/>
            </a:solidFill>
          </a:ln>
        </p:spPr>
        <p:txBody>
          <a:bodyPr wrap="square" rtlCol="0">
            <a:spAutoFit/>
          </a:bodyPr>
          <a:lstStyle/>
          <a:p>
            <a:r>
              <a:rPr lang="en-US" sz="2800" dirty="0" smtClean="0">
                <a:latin typeface="Arial" panose="020B0604020202020204" pitchFamily="34" charset="0"/>
                <a:cs typeface="Arial" panose="020B0604020202020204" pitchFamily="34" charset="0"/>
              </a:rPr>
              <a:t>Web Services Principles</a:t>
            </a:r>
          </a:p>
          <a:p>
            <a:r>
              <a:rPr lang="en-US" sz="2800" dirty="0" smtClean="0">
                <a:latin typeface="Arial" panose="020B0604020202020204" pitchFamily="34" charset="0"/>
                <a:cs typeface="Arial" panose="020B0604020202020204" pitchFamily="34" charset="0"/>
              </a:rPr>
              <a:t>Applied to Inventory</a:t>
            </a:r>
          </a:p>
          <a:p>
            <a:r>
              <a:rPr lang="en-US" sz="2800" dirty="0" smtClean="0">
                <a:latin typeface="Arial" panose="020B0604020202020204" pitchFamily="34" charset="0"/>
                <a:cs typeface="Arial" panose="020B0604020202020204" pitchFamily="34" charset="0"/>
              </a:rPr>
              <a:t>Applications</a:t>
            </a:r>
            <a:endParaRPr lang="en-US" sz="2800" dirty="0">
              <a:latin typeface="Arial" panose="020B0604020202020204" pitchFamily="34" charset="0"/>
              <a:cs typeface="Arial" panose="020B0604020202020204" pitchFamily="34" charset="0"/>
            </a:endParaRPr>
          </a:p>
        </p:txBody>
      </p:sp>
      <p:sp>
        <p:nvSpPr>
          <p:cNvPr id="9" name="AutoShape 7"/>
          <p:cNvSpPr>
            <a:spLocks noChangeAspect="1" noChangeArrowheads="1" noTextEdit="1"/>
          </p:cNvSpPr>
          <p:nvPr/>
        </p:nvSpPr>
        <p:spPr bwMode="auto">
          <a:xfrm>
            <a:off x="3728305" y="1462406"/>
            <a:ext cx="7267575"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4" name="Picture 3"/>
          <p:cNvPicPr preferRelativeResize="0">
            <a:picLocks/>
          </p:cNvPicPr>
          <p:nvPr/>
        </p:nvPicPr>
        <p:blipFill>
          <a:blip r:embed="rId3"/>
          <a:stretch>
            <a:fillRect/>
          </a:stretch>
        </p:blipFill>
        <p:spPr>
          <a:xfrm>
            <a:off x="3716624" y="1561635"/>
            <a:ext cx="7498080" cy="4023360"/>
          </a:xfrm>
          <a:prstGeom prst="rect">
            <a:avLst/>
          </a:prstGeom>
        </p:spPr>
      </p:pic>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20072581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Q3: </a:t>
            </a:r>
            <a:r>
              <a:rPr lang="en-US" dirty="0"/>
              <a:t>How Can Falcon Security Use </a:t>
            </a:r>
            <a:r>
              <a:rPr lang="en-US" dirty="0" smtClean="0"/>
              <a:t>the </a:t>
            </a:r>
            <a:r>
              <a:rPr lang="en-US" dirty="0"/>
              <a:t>Cloud?</a:t>
            </a:r>
          </a:p>
        </p:txBody>
      </p:sp>
      <p:sp>
        <p:nvSpPr>
          <p:cNvPr id="4" name="Content Placeholder 3"/>
          <p:cNvSpPr>
            <a:spLocks noGrp="1"/>
          </p:cNvSpPr>
          <p:nvPr>
            <p:ph idx="1"/>
          </p:nvPr>
        </p:nvSpPr>
        <p:spPr/>
        <p:txBody>
          <a:bodyPr/>
          <a:lstStyle/>
          <a:p>
            <a:r>
              <a:rPr lang="en-US" dirty="0"/>
              <a:t>Some </a:t>
            </a:r>
            <a:r>
              <a:rPr lang="en-US" dirty="0" smtClean="0"/>
              <a:t>SaaS </a:t>
            </a:r>
            <a:r>
              <a:rPr lang="en-US" dirty="0"/>
              <a:t>products </a:t>
            </a:r>
            <a:r>
              <a:rPr lang="en-US" dirty="0" smtClean="0"/>
              <a:t>Falcon Security </a:t>
            </a:r>
            <a:r>
              <a:rPr lang="en-US" dirty="0"/>
              <a:t>could </a:t>
            </a:r>
            <a:r>
              <a:rPr lang="en-US" dirty="0" smtClean="0"/>
              <a:t>use</a:t>
            </a:r>
          </a:p>
          <a:p>
            <a:pPr lvl="2"/>
            <a:r>
              <a:rPr lang="en-US" dirty="0" smtClean="0"/>
              <a:t>Google </a:t>
            </a:r>
            <a:r>
              <a:rPr lang="en-US" dirty="0"/>
              <a:t>Mail</a:t>
            </a:r>
          </a:p>
          <a:p>
            <a:pPr lvl="2"/>
            <a:r>
              <a:rPr lang="en-US" dirty="0" smtClean="0"/>
              <a:t>Google </a:t>
            </a:r>
            <a:r>
              <a:rPr lang="en-US" dirty="0"/>
              <a:t>Drive</a:t>
            </a:r>
          </a:p>
          <a:p>
            <a:pPr lvl="2"/>
            <a:r>
              <a:rPr lang="en-US" dirty="0" smtClean="0"/>
              <a:t>Office </a:t>
            </a:r>
            <a:r>
              <a:rPr lang="en-US" dirty="0"/>
              <a:t>365</a:t>
            </a:r>
          </a:p>
          <a:p>
            <a:pPr lvl="2"/>
            <a:r>
              <a:rPr lang="en-US" i="1" dirty="0" smtClean="0"/>
              <a:t>Salesforce.com</a:t>
            </a:r>
            <a:endParaRPr lang="en-US" i="1" dirty="0"/>
          </a:p>
          <a:p>
            <a:pPr lvl="2"/>
            <a:r>
              <a:rPr lang="en-US" dirty="0" smtClean="0"/>
              <a:t>Microsoft </a:t>
            </a:r>
            <a:r>
              <a:rPr lang="en-US" dirty="0"/>
              <a:t>CRM OnLine</a:t>
            </a:r>
          </a:p>
          <a:p>
            <a:pPr lvl="2"/>
            <a:r>
              <a:rPr lang="en-US" dirty="0" smtClean="0"/>
              <a:t>many </a:t>
            </a:r>
            <a:r>
              <a:rPr lang="en-US" dirty="0"/>
              <a:t>others . . .</a:t>
            </a:r>
            <a:endParaRPr lang="en-US" dirty="0" smtClean="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23320989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PaaS Services </a:t>
            </a:r>
            <a:r>
              <a:rPr lang="en-US" dirty="0" smtClean="0"/>
              <a:t>from </a:t>
            </a:r>
            <a:r>
              <a:rPr lang="en-US" dirty="0"/>
              <a:t>Amazon DBMS </a:t>
            </a:r>
            <a:r>
              <a:rPr lang="en-US" dirty="0" smtClean="0"/>
              <a:t>Products </a:t>
            </a:r>
            <a:r>
              <a:rPr lang="en-US" dirty="0"/>
              <a:t>with </a:t>
            </a:r>
            <a:r>
              <a:rPr lang="en-US" dirty="0" smtClean="0"/>
              <a:t>Elastic Cloud 2 (EC2)</a:t>
            </a:r>
            <a:endParaRPr lang="en-US" dirty="0"/>
          </a:p>
        </p:txBody>
      </p:sp>
      <p:sp>
        <p:nvSpPr>
          <p:cNvPr id="6" name="TextBox 5"/>
          <p:cNvSpPr txBox="1"/>
          <p:nvPr/>
        </p:nvSpPr>
        <p:spPr>
          <a:xfrm rot="10800000" flipH="1" flipV="1">
            <a:off x="1723866" y="4571132"/>
            <a:ext cx="8829209" cy="884420"/>
          </a:xfrm>
          <a:prstGeom prst="rect">
            <a:avLst/>
          </a:prstGeom>
          <a:solidFill>
            <a:srgbClr val="FFFFFF"/>
          </a:solidFill>
          <a:ln>
            <a:noFill/>
          </a:ln>
        </p:spPr>
        <p:txBody>
          <a:bodyPr vert="horz" wrap="square" lIns="91440" tIns="45720" rIns="91440" bIns="45720" numCol="1" anchor="t" anchorCtr="0" compatLnSpc="1">
            <a:prstTxWarp prst="textNoShape">
              <a:avLst/>
            </a:prstTxWarp>
          </a:bodyPr>
          <a:lstStyle>
            <a:lvl1pPr marL="225425" indent="-225425" fontAlgn="base">
              <a:spcBef>
                <a:spcPts val="400"/>
              </a:spcBef>
              <a:spcAft>
                <a:spcPct val="0"/>
              </a:spcAft>
              <a:buFont typeface="Arial" pitchFamily="34" charset="0"/>
              <a:buChar char="•"/>
              <a:tabLst/>
              <a:defRPr sz="2400">
                <a:latin typeface="Arial" pitchFamily="34" charset="0"/>
                <a:cs typeface="Arial" pitchFamily="34" charset="0"/>
              </a:defRPr>
            </a:lvl1pPr>
            <a:lvl2pPr marL="463550" indent="-238125" fontAlgn="base">
              <a:spcBef>
                <a:spcPts val="300"/>
              </a:spcBef>
              <a:spcAft>
                <a:spcPct val="0"/>
              </a:spcAft>
              <a:buClr>
                <a:srgbClr val="000A1E"/>
              </a:buClr>
              <a:buFont typeface="Arial" pitchFamily="34" charset="0"/>
              <a:buChar char="•"/>
              <a:tabLst/>
              <a:defRPr sz="2800">
                <a:latin typeface="Arial" pitchFamily="34" charset="0"/>
                <a:cs typeface="Arial" pitchFamily="34" charset="0"/>
              </a:defRPr>
            </a:lvl2pPr>
            <a:lvl3pPr marL="795338" lvl="2" indent="-331788" fontAlgn="base">
              <a:spcBef>
                <a:spcPts val="400"/>
              </a:spcBef>
              <a:spcAft>
                <a:spcPct val="0"/>
              </a:spcAft>
              <a:buClr>
                <a:srgbClr val="000A1E"/>
              </a:buClr>
              <a:buFont typeface="Arial" pitchFamily="34" charset="0"/>
              <a:buChar char="–"/>
              <a:tabLst/>
              <a:defRPr sz="2400">
                <a:latin typeface="Arial" pitchFamily="34" charset="0"/>
                <a:cs typeface="Arial" pitchFamily="34" charset="0"/>
              </a:defRPr>
            </a:lvl3pPr>
            <a:lvl4pPr marL="1033463" indent="-292100" fontAlgn="base">
              <a:spcBef>
                <a:spcPts val="300"/>
              </a:spcBef>
              <a:spcAft>
                <a:spcPct val="0"/>
              </a:spcAft>
              <a:buClr>
                <a:srgbClr val="000A1E"/>
              </a:buClr>
              <a:buFont typeface="Wingdings" pitchFamily="2" charset="2"/>
              <a:buChar char="Ø"/>
              <a:defRPr sz="2800">
                <a:latin typeface="Arial" pitchFamily="34" charset="0"/>
                <a:cs typeface="Arial" pitchFamily="34" charset="0"/>
              </a:defRPr>
            </a:lvl4pPr>
            <a:lvl5pPr marL="1316038" indent="-346075" fontAlgn="base">
              <a:spcBef>
                <a:spcPts val="300"/>
              </a:spcBef>
              <a:spcAft>
                <a:spcPct val="0"/>
              </a:spcAft>
              <a:buClr>
                <a:srgbClr val="000A1E"/>
              </a:buClr>
              <a:buFont typeface="Courier New" pitchFamily="49" charset="0"/>
              <a:buChar char="o"/>
              <a:defRPr sz="2800">
                <a:latin typeface="Arial" pitchFamily="34" charset="0"/>
                <a:cs typeface="Arial" pitchFamily="34" charset="0"/>
              </a:defRPr>
            </a:lvl5pPr>
            <a:lvl6pPr marL="1097280" indent="-173736">
              <a:spcBef>
                <a:spcPts val="300"/>
              </a:spcBef>
              <a:buClr>
                <a:schemeClr val="accent2"/>
              </a:buClr>
              <a:buFont typeface="Wingdings" pitchFamily="2" charset="2"/>
              <a:buChar char="§"/>
              <a:defRPr sz="1400"/>
            </a:lvl6pPr>
            <a:lvl7pPr marL="1353312" indent="-164592">
              <a:spcBef>
                <a:spcPts val="300"/>
              </a:spcBef>
              <a:buClr>
                <a:schemeClr val="accent2"/>
              </a:buClr>
              <a:buFont typeface="Wingdings" pitchFamily="2" charset="2"/>
              <a:buChar char="§"/>
              <a:defRPr sz="1400"/>
            </a:lvl7pPr>
            <a:lvl8pPr marL="1581912" indent="-164592">
              <a:spcBef>
                <a:spcPts val="300"/>
              </a:spcBef>
              <a:buClr>
                <a:schemeClr val="accent2"/>
              </a:buClr>
              <a:buFont typeface="Wingdings" pitchFamily="2" charset="2"/>
              <a:buChar char="§"/>
              <a:defRPr sz="1400"/>
            </a:lvl8pPr>
            <a:lvl9pPr marL="1792224" indent="-164592">
              <a:spcBef>
                <a:spcPts val="300"/>
              </a:spcBef>
              <a:buClr>
                <a:schemeClr val="accent2"/>
              </a:buClr>
              <a:buFont typeface="Wingdings" pitchFamily="2" charset="2"/>
              <a:buChar char="§"/>
              <a:defRPr sz="1400"/>
            </a:lvl9pPr>
          </a:lstStyle>
          <a:p>
            <a:r>
              <a:rPr lang="en-US" dirty="0" smtClean="0"/>
              <a:t>Falcon Security could use CDN </a:t>
            </a:r>
            <a:r>
              <a:rPr lang="en-US" dirty="0"/>
              <a:t>to distribute content worldwide and respond to leads generated from </a:t>
            </a:r>
            <a:r>
              <a:rPr lang="en-US" dirty="0" smtClean="0"/>
              <a:t>advertising</a:t>
            </a:r>
            <a:endParaRPr lang="en-US" dirty="0"/>
          </a:p>
        </p:txBody>
      </p:sp>
      <p:pic>
        <p:nvPicPr>
          <p:cNvPr id="8" name="Picture 7"/>
          <p:cNvPicPr preferRelativeResize="0">
            <a:picLocks/>
          </p:cNvPicPr>
          <p:nvPr/>
        </p:nvPicPr>
        <p:blipFill>
          <a:blip r:embed="rId3"/>
          <a:stretch>
            <a:fillRect/>
          </a:stretch>
        </p:blipFill>
        <p:spPr>
          <a:xfrm>
            <a:off x="1055038" y="1580423"/>
            <a:ext cx="10058400" cy="2926080"/>
          </a:xfrm>
          <a:prstGeom prst="rect">
            <a:avLst/>
          </a:prstGeom>
        </p:spPr>
      </p:pic>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45624811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IaaS Services at </a:t>
            </a:r>
            <a:r>
              <a:rPr lang="en-US" dirty="0" smtClean="0"/>
              <a:t>Falcon Security</a:t>
            </a:r>
            <a:endParaRPr lang="en-US" dirty="0"/>
          </a:p>
        </p:txBody>
      </p:sp>
      <p:sp>
        <p:nvSpPr>
          <p:cNvPr id="4" name="Content Placeholder 3"/>
          <p:cNvSpPr>
            <a:spLocks noGrp="1"/>
          </p:cNvSpPr>
          <p:nvPr>
            <p:ph idx="1"/>
          </p:nvPr>
        </p:nvSpPr>
        <p:spPr/>
        <p:txBody>
          <a:bodyPr/>
          <a:lstStyle/>
          <a:p>
            <a:pPr marL="236538" indent="-236538">
              <a:buFont typeface="Arial" panose="020B0604020202020204" pitchFamily="34" charset="0"/>
              <a:buChar char="•"/>
            </a:pPr>
            <a:r>
              <a:rPr lang="en-US" dirty="0"/>
              <a:t>P</a:t>
            </a:r>
            <a:r>
              <a:rPr lang="en-US" dirty="0" smtClean="0"/>
              <a:t>rovides </a:t>
            </a:r>
            <a:r>
              <a:rPr lang="en-US" dirty="0"/>
              <a:t>basic hardware in the </a:t>
            </a:r>
            <a:r>
              <a:rPr lang="en-US" dirty="0" smtClean="0"/>
              <a:t>cloud</a:t>
            </a:r>
          </a:p>
          <a:p>
            <a:pPr marL="236538" indent="-236538">
              <a:buFont typeface="Arial" panose="020B0604020202020204" pitchFamily="34" charset="0"/>
              <a:buChar char="•"/>
            </a:pPr>
            <a:r>
              <a:rPr lang="en-US" dirty="0" smtClean="0"/>
              <a:t>May </a:t>
            </a:r>
            <a:r>
              <a:rPr lang="en-US" dirty="0"/>
              <a:t>acquire servers </a:t>
            </a:r>
            <a:r>
              <a:rPr lang="en-US" dirty="0" smtClean="0"/>
              <a:t>to </a:t>
            </a:r>
            <a:r>
              <a:rPr lang="en-US" dirty="0"/>
              <a:t>load operating </a:t>
            </a:r>
            <a:r>
              <a:rPr lang="en-US" dirty="0" smtClean="0"/>
              <a:t>systems </a:t>
            </a:r>
          </a:p>
          <a:p>
            <a:pPr marL="236538" indent="-236538">
              <a:buFont typeface="Arial" panose="020B0604020202020204" pitchFamily="34" charset="0"/>
              <a:buChar char="•"/>
            </a:pPr>
            <a:r>
              <a:rPr lang="en-US" dirty="0"/>
              <a:t>C</a:t>
            </a:r>
            <a:r>
              <a:rPr lang="en-US" dirty="0" smtClean="0"/>
              <a:t>onsiderable </a:t>
            </a:r>
            <a:r>
              <a:rPr lang="en-US" dirty="0"/>
              <a:t>technical </a:t>
            </a:r>
            <a:r>
              <a:rPr lang="en-US" dirty="0" smtClean="0"/>
              <a:t>expertise and management</a:t>
            </a:r>
          </a:p>
          <a:p>
            <a:pPr marL="236538" indent="-236538">
              <a:buFont typeface="Arial" panose="020B0604020202020204" pitchFamily="34" charset="0"/>
              <a:buChar char="•"/>
            </a:pPr>
            <a:r>
              <a:rPr lang="en-US" dirty="0" smtClean="0"/>
              <a:t>Alternative: use elastic data </a:t>
            </a:r>
            <a:r>
              <a:rPr lang="en-US" dirty="0"/>
              <a:t>storage </a:t>
            </a:r>
            <a:r>
              <a:rPr lang="en-US" dirty="0" smtClean="0"/>
              <a:t>services</a:t>
            </a:r>
            <a:endParaRPr lang="en-US" b="1" dirty="0" smtClean="0"/>
          </a:p>
          <a:p>
            <a:pPr marL="236538" indent="-236538">
              <a:buFont typeface="Arial" panose="020B0604020202020204" pitchFamily="34" charset="0"/>
              <a:buChar char="•"/>
            </a:pPr>
            <a:r>
              <a:rPr lang="en-US" dirty="0" smtClean="0"/>
              <a:t>SaaS </a:t>
            </a:r>
            <a:r>
              <a:rPr lang="en-US" dirty="0"/>
              <a:t>and PaaS </a:t>
            </a:r>
            <a:r>
              <a:rPr lang="en-US" dirty="0" smtClean="0"/>
              <a:t>provide more added value to Falcon Security</a:t>
            </a:r>
          </a:p>
          <a:p>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20999010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6434" y="365760"/>
            <a:ext cx="10027920" cy="1005841"/>
          </a:xfrm>
        </p:spPr>
        <p:txBody>
          <a:bodyPr/>
          <a:lstStyle/>
          <a:p>
            <a:pPr marL="111125" indent="-111125"/>
            <a:r>
              <a:rPr lang="en-US" dirty="0" smtClean="0"/>
              <a:t>“</a:t>
            </a:r>
            <a:r>
              <a:rPr lang="en-US" dirty="0"/>
              <a:t>How </a:t>
            </a:r>
            <a:r>
              <a:rPr lang="en-US" dirty="0" smtClean="0"/>
              <a:t>About </a:t>
            </a:r>
            <a:r>
              <a:rPr lang="en-US" dirty="0"/>
              <a:t>$10 </a:t>
            </a:r>
            <a:r>
              <a:rPr lang="en-US" dirty="0" smtClean="0"/>
              <a:t>Per </a:t>
            </a:r>
            <a:r>
              <a:rPr lang="en-US" dirty="0"/>
              <a:t>T</a:t>
            </a:r>
            <a:r>
              <a:rPr lang="en-US" dirty="0" smtClean="0"/>
              <a:t>erabyte</a:t>
            </a:r>
            <a:r>
              <a:rPr lang="en-US" dirty="0"/>
              <a:t>.”</a:t>
            </a:r>
          </a:p>
        </p:txBody>
      </p:sp>
      <p:sp>
        <p:nvSpPr>
          <p:cNvPr id="4" name="Content Placeholder 3"/>
          <p:cNvSpPr>
            <a:spLocks noGrp="1"/>
          </p:cNvSpPr>
          <p:nvPr>
            <p:ph idx="1"/>
          </p:nvPr>
        </p:nvSpPr>
        <p:spPr>
          <a:xfrm>
            <a:off x="1096434" y="1471242"/>
            <a:ext cx="10424160" cy="4023360"/>
          </a:xfrm>
        </p:spPr>
        <p:txBody>
          <a:bodyPr/>
          <a:lstStyle/>
          <a:p>
            <a:pPr marL="284163" indent="-284163">
              <a:spcBef>
                <a:spcPts val="400"/>
              </a:spcBef>
            </a:pPr>
            <a:r>
              <a:rPr lang="en-US" dirty="0" smtClean="0"/>
              <a:t>Lease storage capacity from third party</a:t>
            </a:r>
          </a:p>
          <a:p>
            <a:pPr marL="284163" indent="-284163">
              <a:spcBef>
                <a:spcPts val="400"/>
              </a:spcBef>
            </a:pPr>
            <a:r>
              <a:rPr lang="en-US" dirty="0" smtClean="0"/>
              <a:t>All incoming data from </a:t>
            </a:r>
            <a:r>
              <a:rPr lang="en-US" dirty="0"/>
              <a:t>drones </a:t>
            </a:r>
            <a:r>
              <a:rPr lang="en-US" dirty="0" smtClean="0"/>
              <a:t>automatically uploaded</a:t>
            </a:r>
          </a:p>
          <a:p>
            <a:pPr marL="284163" indent="-284163">
              <a:spcBef>
                <a:spcPts val="400"/>
              </a:spcBef>
            </a:pPr>
            <a:r>
              <a:rPr lang="en-US" dirty="0" smtClean="0"/>
              <a:t>Average monthly storage costs cut at least 50%</a:t>
            </a:r>
          </a:p>
          <a:p>
            <a:pPr marL="284163" indent="-284163">
              <a:spcBef>
                <a:spcPts val="400"/>
              </a:spcBef>
            </a:pPr>
            <a:r>
              <a:rPr lang="en-US" dirty="0" smtClean="0"/>
              <a:t>Power savings, backup time saved, no </a:t>
            </a:r>
            <a:r>
              <a:rPr lang="en-US" dirty="0"/>
              <a:t>new hardware </a:t>
            </a:r>
            <a:r>
              <a:rPr lang="en-US" dirty="0" smtClean="0"/>
              <a:t>configuration</a:t>
            </a:r>
          </a:p>
          <a:p>
            <a:pPr marL="284163" indent="-284163">
              <a:spcBef>
                <a:spcPts val="400"/>
              </a:spcBef>
            </a:pPr>
            <a:r>
              <a:rPr lang="en-US" dirty="0"/>
              <a:t>O</a:t>
            </a:r>
            <a:r>
              <a:rPr lang="en-US" dirty="0" smtClean="0"/>
              <a:t>ne-time set up and development costs</a:t>
            </a:r>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133767788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793750" indent="-793750"/>
            <a:r>
              <a:rPr lang="en-US" dirty="0" smtClean="0"/>
              <a:t>Q4: How </a:t>
            </a:r>
            <a:r>
              <a:rPr lang="en-US" dirty="0"/>
              <a:t>Can Organizations Use </a:t>
            </a:r>
            <a:r>
              <a:rPr lang="en-US" dirty="0" smtClean="0"/>
              <a:t>Cloud Services </a:t>
            </a:r>
            <a:r>
              <a:rPr lang="en-US" dirty="0"/>
              <a:t>Securely?</a:t>
            </a:r>
          </a:p>
        </p:txBody>
      </p:sp>
      <p:sp>
        <p:nvSpPr>
          <p:cNvPr id="7" name="TextBox 6"/>
          <p:cNvSpPr txBox="1"/>
          <p:nvPr/>
        </p:nvSpPr>
        <p:spPr>
          <a:xfrm>
            <a:off x="1090243" y="1634211"/>
            <a:ext cx="10058400" cy="523220"/>
          </a:xfrm>
          <a:prstGeom prst="rect">
            <a:avLst/>
          </a:prstGeom>
          <a:noFill/>
        </p:spPr>
        <p:txBody>
          <a:bodyPr wrap="square" rtlCol="0">
            <a:spAutoFit/>
          </a:bodyPr>
          <a:lstStyle/>
          <a:p>
            <a:pPr algn="ctr"/>
            <a:r>
              <a:rPr lang="en-US" sz="2800" dirty="0" smtClean="0">
                <a:latin typeface="Arial" panose="020B0604020202020204" pitchFamily="34" charset="0"/>
                <a:cs typeface="Arial" panose="020B0604020202020204" pitchFamily="34" charset="0"/>
              </a:rPr>
              <a:t>Remote </a:t>
            </a:r>
            <a:r>
              <a:rPr lang="en-US" sz="2800" dirty="0">
                <a:latin typeface="Arial" panose="020B0604020202020204" pitchFamily="34" charset="0"/>
                <a:cs typeface="Arial" panose="020B0604020202020204" pitchFamily="34" charset="0"/>
              </a:rPr>
              <a:t>Access Using </a:t>
            </a:r>
            <a:r>
              <a:rPr lang="en-US" sz="2800" dirty="0" smtClean="0">
                <a:latin typeface="Arial" panose="020B0604020202020204" pitchFamily="34" charset="0"/>
                <a:cs typeface="Arial" panose="020B0604020202020204" pitchFamily="34" charset="0"/>
              </a:rPr>
              <a:t>VPN: Actual </a:t>
            </a:r>
            <a:r>
              <a:rPr lang="en-US" sz="2800" dirty="0">
                <a:latin typeface="Arial" panose="020B0604020202020204" pitchFamily="34" charset="0"/>
                <a:cs typeface="Arial" panose="020B0604020202020204" pitchFamily="34" charset="0"/>
              </a:rPr>
              <a:t>Connections</a:t>
            </a:r>
          </a:p>
        </p:txBody>
      </p:sp>
      <p:sp>
        <p:nvSpPr>
          <p:cNvPr id="9" name="AutoShape 7"/>
          <p:cNvSpPr>
            <a:spLocks noChangeAspect="1" noChangeArrowheads="1" noTextEdit="1"/>
          </p:cNvSpPr>
          <p:nvPr/>
        </p:nvSpPr>
        <p:spPr bwMode="auto">
          <a:xfrm>
            <a:off x="1427162" y="2328862"/>
            <a:ext cx="9919124" cy="3383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3" name="Picture 2"/>
          <p:cNvPicPr>
            <a:picLocks noChangeAspect="1"/>
          </p:cNvPicPr>
          <p:nvPr/>
        </p:nvPicPr>
        <p:blipFill>
          <a:blip r:embed="rId3"/>
          <a:stretch>
            <a:fillRect/>
          </a:stretch>
        </p:blipFill>
        <p:spPr>
          <a:xfrm>
            <a:off x="1272591" y="2175015"/>
            <a:ext cx="9630985" cy="3291840"/>
          </a:xfrm>
          <a:prstGeom prst="rect">
            <a:avLst/>
          </a:prstGeom>
        </p:spPr>
      </p:pic>
      <p:sp>
        <p:nvSpPr>
          <p:cNvPr id="4" name="Footer Placeholder 3"/>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4092400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Remote Access Using </a:t>
            </a:r>
            <a:r>
              <a:rPr lang="en-US" dirty="0" smtClean="0"/>
              <a:t>VPN: Apparent </a:t>
            </a:r>
            <a:r>
              <a:rPr lang="en-US" dirty="0"/>
              <a:t>Connection</a:t>
            </a:r>
          </a:p>
        </p:txBody>
      </p:sp>
      <p:sp>
        <p:nvSpPr>
          <p:cNvPr id="8" name="AutoShape 7"/>
          <p:cNvSpPr>
            <a:spLocks noChangeAspect="1" noChangeArrowheads="1" noTextEdit="1"/>
          </p:cNvSpPr>
          <p:nvPr/>
        </p:nvSpPr>
        <p:spPr bwMode="auto">
          <a:xfrm>
            <a:off x="2597241" y="1670538"/>
            <a:ext cx="7010400" cy="3815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3" name="Picture 2"/>
          <p:cNvPicPr>
            <a:picLocks noChangeAspect="1"/>
          </p:cNvPicPr>
          <p:nvPr/>
        </p:nvPicPr>
        <p:blipFill>
          <a:blip r:embed="rId3"/>
          <a:stretch>
            <a:fillRect/>
          </a:stretch>
        </p:blipFill>
        <p:spPr>
          <a:xfrm>
            <a:off x="2584440" y="1670538"/>
            <a:ext cx="7023201" cy="3834716"/>
          </a:xfrm>
          <a:prstGeom prst="rect">
            <a:avLst/>
          </a:prstGeom>
        </p:spPr>
      </p:pic>
      <p:sp>
        <p:nvSpPr>
          <p:cNvPr id="4" name="Footer Placeholder 3"/>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923573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Private Cloud for </a:t>
            </a:r>
            <a:r>
              <a:rPr lang="en-US" dirty="0" smtClean="0"/>
              <a:t>Inventory and </a:t>
            </a:r>
            <a:r>
              <a:rPr lang="en-US" dirty="0"/>
              <a:t>Other Applications</a:t>
            </a:r>
          </a:p>
        </p:txBody>
      </p:sp>
      <p:sp>
        <p:nvSpPr>
          <p:cNvPr id="4" name="AutoShape 3"/>
          <p:cNvSpPr>
            <a:spLocks noChangeAspect="1" noChangeArrowheads="1" noTextEdit="1"/>
          </p:cNvSpPr>
          <p:nvPr/>
        </p:nvSpPr>
        <p:spPr bwMode="auto">
          <a:xfrm>
            <a:off x="2085975" y="1514475"/>
            <a:ext cx="8047038"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AutoShape 7"/>
          <p:cNvSpPr>
            <a:spLocks noChangeAspect="1" noChangeArrowheads="1" noTextEdit="1"/>
          </p:cNvSpPr>
          <p:nvPr/>
        </p:nvSpPr>
        <p:spPr bwMode="auto">
          <a:xfrm>
            <a:off x="2086293" y="1514475"/>
            <a:ext cx="8046720" cy="4297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preferRelativeResize="0">
            <a:picLocks/>
          </p:cNvPicPr>
          <p:nvPr/>
        </p:nvPicPr>
        <p:blipFill>
          <a:blip r:embed="rId3"/>
          <a:stretch>
            <a:fillRect/>
          </a:stretch>
        </p:blipFill>
        <p:spPr>
          <a:xfrm>
            <a:off x="1562681" y="1602688"/>
            <a:ext cx="9144000" cy="4023360"/>
          </a:xfrm>
          <a:prstGeom prst="rect">
            <a:avLst/>
          </a:prstGeom>
        </p:spPr>
      </p:pic>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354470955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Accessing Private Cloud over a </a:t>
            </a:r>
            <a:r>
              <a:rPr lang="en-US" dirty="0"/>
              <a:t>Virtual Private </a:t>
            </a:r>
            <a:r>
              <a:rPr lang="en-US" dirty="0" smtClean="0"/>
              <a:t>Network</a:t>
            </a:r>
            <a:endParaRPr lang="en-US" dirty="0"/>
          </a:p>
        </p:txBody>
      </p:sp>
      <p:sp>
        <p:nvSpPr>
          <p:cNvPr id="5" name="AutoShape 3"/>
          <p:cNvSpPr>
            <a:spLocks noChangeAspect="1" noChangeArrowheads="1" noTextEdit="1"/>
          </p:cNvSpPr>
          <p:nvPr/>
        </p:nvSpPr>
        <p:spPr bwMode="auto">
          <a:xfrm>
            <a:off x="1916722" y="1565275"/>
            <a:ext cx="8405446" cy="402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3" name="Picture 2"/>
          <p:cNvPicPr>
            <a:picLocks noChangeAspect="1"/>
          </p:cNvPicPr>
          <p:nvPr/>
        </p:nvPicPr>
        <p:blipFill>
          <a:blip r:embed="rId3"/>
          <a:stretch>
            <a:fillRect/>
          </a:stretch>
        </p:blipFill>
        <p:spPr>
          <a:xfrm>
            <a:off x="1886347" y="1589943"/>
            <a:ext cx="8419306" cy="4029805"/>
          </a:xfrm>
          <a:prstGeom prst="rect">
            <a:avLst/>
          </a:prstGeom>
        </p:spPr>
      </p:pic>
      <p:sp>
        <p:nvSpPr>
          <p:cNvPr id="4" name="Footer Placeholder 3"/>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31256797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A Virtual Private Cloud</a:t>
            </a:r>
            <a:endParaRPr lang="en-US" dirty="0"/>
          </a:p>
        </p:txBody>
      </p:sp>
      <p:sp>
        <p:nvSpPr>
          <p:cNvPr id="6" name="TextBox 5"/>
          <p:cNvSpPr txBox="1"/>
          <p:nvPr/>
        </p:nvSpPr>
        <p:spPr>
          <a:xfrm>
            <a:off x="1213908" y="2212303"/>
            <a:ext cx="2279946" cy="1815882"/>
          </a:xfrm>
          <a:prstGeom prst="rect">
            <a:avLst/>
          </a:prstGeom>
          <a:solidFill>
            <a:schemeClr val="accent2"/>
          </a:solidFill>
          <a:ln>
            <a:solidFill>
              <a:schemeClr val="accent1"/>
            </a:solidFill>
          </a:ln>
        </p:spPr>
        <p:txBody>
          <a:bodyPr wrap="square" rtlCol="0">
            <a:spAutoFit/>
          </a:bodyPr>
          <a:lstStyle/>
          <a:p>
            <a:r>
              <a:rPr lang="en-US" sz="2800" dirty="0">
                <a:latin typeface="Arial" panose="020B0604020202020204" pitchFamily="34" charset="0"/>
                <a:cs typeface="Arial" panose="020B0604020202020204" pitchFamily="34" charset="0"/>
              </a:rPr>
              <a:t>Using a Virtual</a:t>
            </a:r>
          </a:p>
          <a:p>
            <a:r>
              <a:rPr lang="en-US" sz="2800" dirty="0">
                <a:latin typeface="Arial" panose="020B0604020202020204" pitchFamily="34" charset="0"/>
                <a:cs typeface="Arial" panose="020B0604020202020204" pitchFamily="34" charset="0"/>
              </a:rPr>
              <a:t>Private Cloud (VPC)</a:t>
            </a:r>
          </a:p>
        </p:txBody>
      </p:sp>
      <p:sp>
        <p:nvSpPr>
          <p:cNvPr id="9" name="AutoShape 7"/>
          <p:cNvSpPr>
            <a:spLocks noChangeAspect="1" noChangeArrowheads="1" noTextEdit="1"/>
          </p:cNvSpPr>
          <p:nvPr/>
        </p:nvSpPr>
        <p:spPr bwMode="auto">
          <a:xfrm>
            <a:off x="3670300" y="1530350"/>
            <a:ext cx="7558088" cy="410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3" name="Picture 2"/>
          <p:cNvPicPr>
            <a:picLocks noChangeAspect="1"/>
          </p:cNvPicPr>
          <p:nvPr/>
        </p:nvPicPr>
        <p:blipFill>
          <a:blip r:embed="rId3"/>
          <a:stretch>
            <a:fillRect/>
          </a:stretch>
        </p:blipFill>
        <p:spPr>
          <a:xfrm>
            <a:off x="3662596" y="1552964"/>
            <a:ext cx="7565792" cy="4115157"/>
          </a:xfrm>
          <a:prstGeom prst="rect">
            <a:avLst/>
          </a:prstGeom>
        </p:spPr>
      </p:pic>
      <p:sp>
        <p:nvSpPr>
          <p:cNvPr id="4" name="Footer Placeholder 3"/>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34672316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Q5: What Does the Cloud Mean for Your Future?</a:t>
            </a:r>
            <a:endParaRPr lang="en-US" dirty="0"/>
          </a:p>
        </p:txBody>
      </p:sp>
      <p:sp>
        <p:nvSpPr>
          <p:cNvPr id="4" name="Content Placeholder 3"/>
          <p:cNvSpPr>
            <a:spLocks noGrp="1"/>
          </p:cNvSpPr>
          <p:nvPr>
            <p:ph idx="1"/>
          </p:nvPr>
        </p:nvSpPr>
        <p:spPr/>
        <p:txBody>
          <a:bodyPr/>
          <a:lstStyle/>
          <a:p>
            <a:pPr marL="236538" indent="-236538">
              <a:buFont typeface="Arial" panose="020B0604020202020204" pitchFamily="34" charset="0"/>
              <a:buChar char="•"/>
            </a:pPr>
            <a:r>
              <a:rPr lang="en-US" dirty="0"/>
              <a:t>C</a:t>
            </a:r>
            <a:r>
              <a:rPr lang="en-US" dirty="0" smtClean="0"/>
              <a:t>loud </a:t>
            </a:r>
            <a:r>
              <a:rPr lang="en-US" dirty="0"/>
              <a:t>services </a:t>
            </a:r>
            <a:r>
              <a:rPr lang="en-US" dirty="0" smtClean="0"/>
              <a:t>faster</a:t>
            </a:r>
            <a:r>
              <a:rPr lang="en-US" dirty="0"/>
              <a:t>, more secure, easier to use, </a:t>
            </a:r>
            <a:r>
              <a:rPr lang="en-US" dirty="0" smtClean="0"/>
              <a:t>cheaper</a:t>
            </a:r>
            <a:endParaRPr lang="en-US" dirty="0"/>
          </a:p>
          <a:p>
            <a:pPr marL="236538" indent="-236538">
              <a:buFont typeface="Arial" panose="020B0604020202020204" pitchFamily="34" charset="0"/>
              <a:buChar char="•"/>
            </a:pPr>
            <a:r>
              <a:rPr lang="en-US" dirty="0"/>
              <a:t>Fewer </a:t>
            </a:r>
            <a:r>
              <a:rPr lang="en-US" dirty="0" smtClean="0"/>
              <a:t>organizations set up </a:t>
            </a:r>
            <a:r>
              <a:rPr lang="en-US" dirty="0"/>
              <a:t>own computing </a:t>
            </a:r>
            <a:r>
              <a:rPr lang="en-US" dirty="0" smtClean="0"/>
              <a:t>infrastructure</a:t>
            </a:r>
          </a:p>
          <a:p>
            <a:pPr marL="236538" indent="-236538">
              <a:buFont typeface="Arial" panose="020B0604020202020204" pitchFamily="34" charset="0"/>
              <a:buChar char="•"/>
            </a:pPr>
            <a:r>
              <a:rPr lang="en-US" dirty="0" smtClean="0"/>
              <a:t>More pooling of </a:t>
            </a:r>
            <a:r>
              <a:rPr lang="en-US" dirty="0"/>
              <a:t>servers across </a:t>
            </a:r>
            <a:r>
              <a:rPr lang="en-US" dirty="0" smtClean="0"/>
              <a:t>organizations</a:t>
            </a:r>
          </a:p>
          <a:p>
            <a:pPr marL="236538" indent="-236538"/>
            <a:r>
              <a:rPr lang="en-US" dirty="0"/>
              <a:t>O</a:t>
            </a:r>
            <a:r>
              <a:rPr lang="en-US" dirty="0" smtClean="0"/>
              <a:t>verall </a:t>
            </a:r>
            <a:r>
              <a:rPr lang="en-US" dirty="0"/>
              <a:t>size of the cloud </a:t>
            </a:r>
            <a:r>
              <a:rPr lang="en-US" dirty="0" smtClean="0"/>
              <a:t>gets bigger</a:t>
            </a:r>
          </a:p>
          <a:p>
            <a:pPr marL="236538" indent="-236538"/>
            <a:r>
              <a:rPr lang="en-US" dirty="0" smtClean="0"/>
              <a:t>Individuals, small businesses, large organizations </a:t>
            </a:r>
            <a:r>
              <a:rPr lang="en-US" dirty="0"/>
              <a:t>obtain elastic resources at very low </a:t>
            </a:r>
            <a:r>
              <a:rPr lang="en-US" dirty="0" smtClean="0"/>
              <a:t>cost</a:t>
            </a:r>
          </a:p>
          <a:p>
            <a:r>
              <a:rPr lang="en-US" dirty="0" smtClean="0"/>
              <a:t>Cloud fosters </a:t>
            </a:r>
            <a:r>
              <a:rPr lang="en-US" dirty="0"/>
              <a:t>new categories of </a:t>
            </a:r>
            <a:r>
              <a:rPr lang="en-US" dirty="0" smtClean="0"/>
              <a:t>work </a:t>
            </a:r>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250160067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Remote Action Systems</a:t>
            </a:r>
            <a:endParaRPr lang="en-US" dirty="0"/>
          </a:p>
        </p:txBody>
      </p:sp>
      <p:sp>
        <p:nvSpPr>
          <p:cNvPr id="3" name="Content Placeholder 2"/>
          <p:cNvSpPr>
            <a:spLocks noGrp="1"/>
          </p:cNvSpPr>
          <p:nvPr>
            <p:ph idx="1"/>
          </p:nvPr>
        </p:nvSpPr>
        <p:spPr/>
        <p:txBody>
          <a:bodyPr/>
          <a:lstStyle/>
          <a:p>
            <a:pPr lvl="1"/>
            <a:r>
              <a:rPr lang="en-US" b="1" dirty="0" err="1" smtClean="0"/>
              <a:t>Telediagnosis</a:t>
            </a:r>
            <a:endParaRPr lang="en-US" b="1" dirty="0"/>
          </a:p>
          <a:p>
            <a:pPr lvl="1"/>
            <a:r>
              <a:rPr lang="en-US" b="1" dirty="0" smtClean="0"/>
              <a:t>Telesurgery</a:t>
            </a:r>
          </a:p>
          <a:p>
            <a:pPr lvl="1"/>
            <a:r>
              <a:rPr lang="en-US" b="1" dirty="0"/>
              <a:t>T</a:t>
            </a:r>
            <a:r>
              <a:rPr lang="en-US" b="1" dirty="0" smtClean="0"/>
              <a:t>elelaw enforcement</a:t>
            </a:r>
          </a:p>
          <a:p>
            <a:pPr marL="862013" lvl="2"/>
            <a:r>
              <a:rPr lang="en-US" dirty="0"/>
              <a:t>P</a:t>
            </a:r>
            <a:r>
              <a:rPr lang="en-US" dirty="0" smtClean="0"/>
              <a:t>rovide </a:t>
            </a:r>
            <a:r>
              <a:rPr lang="en-US" dirty="0"/>
              <a:t>services in dangerous </a:t>
            </a:r>
            <a:r>
              <a:rPr lang="en-US" dirty="0" smtClean="0"/>
              <a:t>locations</a:t>
            </a:r>
          </a:p>
          <a:p>
            <a:pPr marL="862013" lvl="2"/>
            <a:r>
              <a:rPr lang="en-US" dirty="0" smtClean="0"/>
              <a:t>Watch </a:t>
            </a:r>
            <a:r>
              <a:rPr lang="en-US" dirty="0"/>
              <a:t>top-notch </a:t>
            </a:r>
            <a:r>
              <a:rPr lang="en-US" dirty="0" smtClean="0"/>
              <a:t>performers and performances</a:t>
            </a:r>
          </a:p>
          <a:p>
            <a:pPr marL="1371600" lvl="3"/>
            <a:r>
              <a:rPr lang="en-US" dirty="0" smtClean="0"/>
              <a:t>Reduces value </a:t>
            </a:r>
            <a:r>
              <a:rPr lang="en-US" dirty="0"/>
              <a:t>of local </a:t>
            </a:r>
            <a:r>
              <a:rPr lang="en-US" dirty="0" smtClean="0"/>
              <a:t>mediocrity?</a:t>
            </a:r>
            <a:r>
              <a:rPr lang="en-US" b="1" dirty="0" smtClean="0"/>
              <a:t/>
            </a:r>
            <a:br>
              <a:rPr lang="en-US" b="1" dirty="0" smtClean="0"/>
            </a:br>
            <a:endParaRPr lang="en-US" dirty="0"/>
          </a:p>
        </p:txBody>
      </p:sp>
      <p:sp>
        <p:nvSpPr>
          <p:cNvPr id="4" name="Footer Placeholder 3"/>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37231676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 What? </a:t>
            </a:r>
            <a:r>
              <a:rPr lang="en-US" dirty="0"/>
              <a:t>"Net Neutrality Enabled"</a:t>
            </a:r>
          </a:p>
        </p:txBody>
      </p:sp>
      <p:sp>
        <p:nvSpPr>
          <p:cNvPr id="4" name="Content Placeholder 3"/>
          <p:cNvSpPr>
            <a:spLocks noGrp="1"/>
          </p:cNvSpPr>
          <p:nvPr>
            <p:ph idx="1"/>
          </p:nvPr>
        </p:nvSpPr>
        <p:spPr>
          <a:xfrm>
            <a:off x="772583" y="1559616"/>
            <a:ext cx="10515600" cy="4065932"/>
          </a:xfrm>
        </p:spPr>
        <p:txBody>
          <a:bodyPr/>
          <a:lstStyle/>
          <a:p>
            <a:r>
              <a:rPr lang="en-US" dirty="0" smtClean="0"/>
              <a:t>ISPs </a:t>
            </a:r>
            <a:r>
              <a:rPr lang="en-US" dirty="0"/>
              <a:t>little control over </a:t>
            </a:r>
            <a:r>
              <a:rPr lang="en-US" dirty="0" smtClean="0"/>
              <a:t>amount</a:t>
            </a:r>
            <a:r>
              <a:rPr lang="en-US" dirty="0"/>
              <a:t>, type, or origin </a:t>
            </a:r>
            <a:r>
              <a:rPr lang="en-US" dirty="0" smtClean="0"/>
              <a:t>of content</a:t>
            </a:r>
            <a:endParaRPr lang="en-US" dirty="0"/>
          </a:p>
          <a:p>
            <a:r>
              <a:rPr lang="en-US" dirty="0" smtClean="0"/>
              <a:t>30% </a:t>
            </a:r>
            <a:r>
              <a:rPr lang="en-US" dirty="0"/>
              <a:t>of </a:t>
            </a:r>
            <a:r>
              <a:rPr lang="en-US" dirty="0" smtClean="0"/>
              <a:t>U.S. Internet traffic during </a:t>
            </a:r>
            <a:r>
              <a:rPr lang="en-US" dirty="0"/>
              <a:t>peak hours </a:t>
            </a:r>
            <a:r>
              <a:rPr lang="en-US" dirty="0" smtClean="0"/>
              <a:t>associated </a:t>
            </a:r>
            <a:r>
              <a:rPr lang="en-US" dirty="0"/>
              <a:t>with people </a:t>
            </a:r>
            <a:r>
              <a:rPr lang="en-US" dirty="0" smtClean="0"/>
              <a:t>using Netflix</a:t>
            </a:r>
          </a:p>
          <a:p>
            <a:r>
              <a:rPr lang="en-US" dirty="0"/>
              <a:t>N</a:t>
            </a:r>
            <a:r>
              <a:rPr lang="en-US" dirty="0" smtClean="0"/>
              <a:t>et neutrality</a:t>
            </a:r>
          </a:p>
          <a:p>
            <a:pPr lvl="2"/>
            <a:r>
              <a:rPr lang="en-US" sz="2500" dirty="0" smtClean="0"/>
              <a:t>All </a:t>
            </a:r>
            <a:r>
              <a:rPr lang="en-US" sz="2500" dirty="0"/>
              <a:t>users and content </a:t>
            </a:r>
            <a:r>
              <a:rPr lang="en-US" sz="2500" dirty="0" smtClean="0"/>
              <a:t>providers </a:t>
            </a:r>
            <a:r>
              <a:rPr lang="en-US" sz="2500" dirty="0"/>
              <a:t>treated </a:t>
            </a:r>
            <a:r>
              <a:rPr lang="en-US" sz="2500" dirty="0" smtClean="0"/>
              <a:t>equally</a:t>
            </a:r>
          </a:p>
          <a:p>
            <a:pPr lvl="2"/>
            <a:r>
              <a:rPr lang="en-US" sz="2500" dirty="0" smtClean="0"/>
              <a:t>No “fast</a:t>
            </a:r>
            <a:r>
              <a:rPr lang="en-US" sz="2500" dirty="0"/>
              <a:t>” </a:t>
            </a:r>
            <a:r>
              <a:rPr lang="en-US" sz="2500" dirty="0" smtClean="0"/>
              <a:t>or </a:t>
            </a:r>
            <a:r>
              <a:rPr lang="en-US" sz="2500" dirty="0"/>
              <a:t>“slow” </a:t>
            </a:r>
            <a:r>
              <a:rPr lang="en-US" sz="2500" dirty="0" smtClean="0"/>
              <a:t>lanes</a:t>
            </a:r>
          </a:p>
          <a:p>
            <a:pPr lvl="2"/>
            <a:r>
              <a:rPr lang="en-US" sz="2500" dirty="0" smtClean="0"/>
              <a:t>ISPs not </a:t>
            </a:r>
            <a:r>
              <a:rPr lang="en-US" sz="2500" dirty="0"/>
              <a:t>allowed to </a:t>
            </a:r>
            <a:r>
              <a:rPr lang="en-US" sz="2500" dirty="0" smtClean="0"/>
              <a:t>block </a:t>
            </a:r>
            <a:r>
              <a:rPr lang="en-US" sz="2500" dirty="0"/>
              <a:t>or </a:t>
            </a:r>
            <a:r>
              <a:rPr lang="en-US" sz="2500" dirty="0" smtClean="0"/>
              <a:t>slow </a:t>
            </a:r>
            <a:r>
              <a:rPr lang="en-US" sz="2500" dirty="0"/>
              <a:t>content associated with </a:t>
            </a:r>
            <a:r>
              <a:rPr lang="en-US" sz="2500" dirty="0" smtClean="0"/>
              <a:t>competitors</a:t>
            </a:r>
          </a:p>
          <a:p>
            <a:pPr lvl="2"/>
            <a:r>
              <a:rPr lang="en-US" sz="2500" dirty="0" smtClean="0"/>
              <a:t>ISPs can’t </a:t>
            </a:r>
            <a:r>
              <a:rPr lang="en-US" sz="2500" dirty="0"/>
              <a:t>charge heavy Internet users additional fees or </a:t>
            </a:r>
            <a:r>
              <a:rPr lang="en-US" sz="2500" dirty="0" smtClean="0"/>
              <a:t>taxes </a:t>
            </a:r>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353399197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FCC Approved New Regulations (2015) </a:t>
            </a:r>
            <a:endParaRPr lang="en-US" dirty="0"/>
          </a:p>
        </p:txBody>
      </p:sp>
      <p:sp>
        <p:nvSpPr>
          <p:cNvPr id="3" name="Content Placeholder 2"/>
          <p:cNvSpPr>
            <a:spLocks noGrp="1"/>
          </p:cNvSpPr>
          <p:nvPr>
            <p:ph idx="1"/>
          </p:nvPr>
        </p:nvSpPr>
        <p:spPr/>
        <p:txBody>
          <a:bodyPr/>
          <a:lstStyle/>
          <a:p>
            <a:r>
              <a:rPr lang="en-US" dirty="0" smtClean="0"/>
              <a:t>Renders </a:t>
            </a:r>
            <a:r>
              <a:rPr lang="en-US" dirty="0"/>
              <a:t>Internet a </a:t>
            </a:r>
            <a:r>
              <a:rPr lang="en-US" dirty="0" smtClean="0"/>
              <a:t>utility</a:t>
            </a:r>
          </a:p>
          <a:p>
            <a:r>
              <a:rPr lang="en-US" dirty="0" smtClean="0"/>
              <a:t>Complaint: Interfering </a:t>
            </a:r>
            <a:r>
              <a:rPr lang="en-US" dirty="0"/>
              <a:t>with free </a:t>
            </a:r>
            <a:r>
              <a:rPr lang="en-US" dirty="0" smtClean="0"/>
              <a:t>markets</a:t>
            </a:r>
          </a:p>
          <a:p>
            <a:pPr lvl="2"/>
            <a:r>
              <a:rPr lang="en-US" dirty="0" smtClean="0"/>
              <a:t>ISPs loss of </a:t>
            </a:r>
            <a:r>
              <a:rPr lang="en-US" dirty="0"/>
              <a:t>potential revenue stream will inhibit infrastructure development, limit growth, and stifle new </a:t>
            </a:r>
            <a:r>
              <a:rPr lang="en-US" dirty="0" smtClean="0"/>
              <a:t>innovation</a:t>
            </a:r>
          </a:p>
          <a:p>
            <a:pPr lvl="2"/>
            <a:r>
              <a:rPr lang="en-US" dirty="0" smtClean="0"/>
              <a:t>Is that true? </a:t>
            </a:r>
          </a:p>
          <a:p>
            <a:r>
              <a:rPr lang="en-US" dirty="0"/>
              <a:t>L</a:t>
            </a:r>
            <a:r>
              <a:rPr lang="en-US" dirty="0" smtClean="0"/>
              <a:t>arger </a:t>
            </a:r>
            <a:r>
              <a:rPr lang="en-US" dirty="0"/>
              <a:t>war on net neutrality may have </a:t>
            </a:r>
            <a:r>
              <a:rPr lang="en-US" dirty="0" smtClean="0"/>
              <a:t>only </a:t>
            </a:r>
            <a:r>
              <a:rPr lang="en-US" dirty="0"/>
              <a:t>begun</a:t>
            </a:r>
            <a:r>
              <a:rPr lang="en-US" dirty="0" smtClean="0"/>
              <a:t>!</a:t>
            </a:r>
            <a:endParaRPr lang="en-US" dirty="0"/>
          </a:p>
        </p:txBody>
      </p:sp>
      <p:sp>
        <p:nvSpPr>
          <p:cNvPr id="4" name="Footer Placeholder 3"/>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170186605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Ethics </a:t>
            </a:r>
            <a:r>
              <a:rPr lang="en-IN" dirty="0"/>
              <a:t>Guide: Cloudy Profit?</a:t>
            </a:r>
            <a:endParaRPr lang="en-US" dirty="0"/>
          </a:p>
        </p:txBody>
      </p:sp>
      <p:sp>
        <p:nvSpPr>
          <p:cNvPr id="4" name="Content Placeholder 3"/>
          <p:cNvSpPr>
            <a:spLocks noGrp="1"/>
          </p:cNvSpPr>
          <p:nvPr>
            <p:ph idx="1"/>
          </p:nvPr>
        </p:nvSpPr>
        <p:spPr>
          <a:xfrm>
            <a:off x="772583" y="1559616"/>
            <a:ext cx="10515600" cy="3926784"/>
          </a:xfrm>
        </p:spPr>
        <p:txBody>
          <a:bodyPr/>
          <a:lstStyle/>
          <a:p>
            <a:pPr marL="236538" indent="-236538">
              <a:buFont typeface="Arial" panose="020B0604020202020204" pitchFamily="34" charset="0"/>
              <a:buChar char="•"/>
            </a:pPr>
            <a:r>
              <a:rPr lang="en-US" dirty="0" smtClean="0"/>
              <a:t>Data </a:t>
            </a:r>
            <a:r>
              <a:rPr lang="en-US" dirty="0"/>
              <a:t>broker </a:t>
            </a:r>
            <a:r>
              <a:rPr lang="en-US" dirty="0" smtClean="0"/>
              <a:t>(a.k.a., </a:t>
            </a:r>
            <a:r>
              <a:rPr lang="en-US" dirty="0"/>
              <a:t>data </a:t>
            </a:r>
            <a:r>
              <a:rPr lang="en-US" dirty="0" smtClean="0"/>
              <a:t>aggregator)</a:t>
            </a:r>
          </a:p>
          <a:p>
            <a:pPr marL="236538" indent="-236538">
              <a:buFont typeface="Arial" panose="020B0604020202020204" pitchFamily="34" charset="0"/>
              <a:buChar char="•"/>
            </a:pPr>
            <a:r>
              <a:rPr lang="en-US" dirty="0" smtClean="0"/>
              <a:t>Specialize in acquiring </a:t>
            </a:r>
            <a:r>
              <a:rPr lang="en-US" dirty="0"/>
              <a:t>and analyzing market, buyer, and seller data for real estate </a:t>
            </a:r>
            <a:r>
              <a:rPr lang="en-US" dirty="0" smtClean="0"/>
              <a:t>agents</a:t>
            </a:r>
          </a:p>
          <a:p>
            <a:pPr marL="236538" indent="-236538">
              <a:buFont typeface="Arial" panose="020B0604020202020204" pitchFamily="34" charset="0"/>
              <a:buChar char="•"/>
            </a:pPr>
            <a:r>
              <a:rPr lang="en-US" dirty="0"/>
              <a:t>Alliance </a:t>
            </a:r>
            <a:r>
              <a:rPr lang="en-US" dirty="0" smtClean="0"/>
              <a:t>transitioned </a:t>
            </a:r>
            <a:r>
              <a:rPr lang="en-US" dirty="0"/>
              <a:t>data storage </a:t>
            </a:r>
            <a:r>
              <a:rPr lang="en-US" dirty="0" smtClean="0"/>
              <a:t>and processing from </a:t>
            </a:r>
            <a:r>
              <a:rPr lang="en-US" dirty="0"/>
              <a:t>own Web farm to the </a:t>
            </a:r>
            <a:r>
              <a:rPr lang="en-US" dirty="0" smtClean="0"/>
              <a:t>cloud</a:t>
            </a:r>
          </a:p>
          <a:p>
            <a:pPr marL="236538" indent="-236538">
              <a:buFont typeface="Arial" panose="020B0604020202020204" pitchFamily="34" charset="0"/>
              <a:buChar char="•"/>
            </a:pPr>
            <a:r>
              <a:rPr lang="en-US" dirty="0" smtClean="0"/>
              <a:t>Improved speed </a:t>
            </a:r>
            <a:r>
              <a:rPr lang="en-US" dirty="0"/>
              <a:t>and quality </a:t>
            </a:r>
            <a:r>
              <a:rPr lang="en-US" dirty="0" smtClean="0"/>
              <a:t>of </a:t>
            </a:r>
            <a:r>
              <a:rPr lang="en-US" dirty="0"/>
              <a:t>data services </a:t>
            </a:r>
            <a:r>
              <a:rPr lang="en-US" dirty="0" smtClean="0"/>
              <a:t>at fraction of </a:t>
            </a:r>
            <a:r>
              <a:rPr lang="en-US" dirty="0"/>
              <a:t>prior </a:t>
            </a:r>
            <a:r>
              <a:rPr lang="en-US" dirty="0" smtClean="0"/>
              <a:t>costs, cut in-house hardware </a:t>
            </a:r>
            <a:r>
              <a:rPr lang="en-US" dirty="0"/>
              <a:t>support staff by </a:t>
            </a:r>
            <a:r>
              <a:rPr lang="en-US" dirty="0" smtClean="0"/>
              <a:t>65%</a:t>
            </a:r>
          </a:p>
          <a:p>
            <a:pPr marL="236538" indent="-236538">
              <a:buFont typeface="Arial" panose="020B0604020202020204" pitchFamily="34" charset="0"/>
              <a:buChar char="•"/>
            </a:pPr>
            <a:r>
              <a:rPr lang="en-US" dirty="0"/>
              <a:t>P</a:t>
            </a:r>
            <a:r>
              <a:rPr lang="en-US" dirty="0" smtClean="0"/>
              <a:t>lowing </a:t>
            </a:r>
            <a:r>
              <a:rPr lang="en-US" dirty="0"/>
              <a:t>money back into </a:t>
            </a:r>
            <a:r>
              <a:rPr lang="en-US" dirty="0" smtClean="0"/>
              <a:t>R&amp;D</a:t>
            </a:r>
          </a:p>
          <a:p>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10384300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Study Questions</a:t>
            </a:r>
            <a:endParaRPr lang="en-US" dirty="0"/>
          </a:p>
        </p:txBody>
      </p:sp>
      <p:sp>
        <p:nvSpPr>
          <p:cNvPr id="4" name="Content Placeholder 3"/>
          <p:cNvSpPr>
            <a:spLocks noGrp="1"/>
          </p:cNvSpPr>
          <p:nvPr>
            <p:ph idx="1"/>
          </p:nvPr>
        </p:nvSpPr>
        <p:spPr/>
        <p:txBody>
          <a:bodyPr/>
          <a:lstStyle/>
          <a:p>
            <a:pPr marL="0" indent="0">
              <a:buNone/>
            </a:pPr>
            <a:r>
              <a:rPr lang="en-US" dirty="0" smtClean="0"/>
              <a:t>Q1: </a:t>
            </a:r>
            <a:r>
              <a:rPr lang="en-US" dirty="0"/>
              <a:t>Why is the cloud the future for most organizations</a:t>
            </a:r>
            <a:r>
              <a:rPr lang="en-US" dirty="0" smtClean="0"/>
              <a:t>?</a:t>
            </a:r>
            <a:endParaRPr lang="en-US" dirty="0"/>
          </a:p>
          <a:p>
            <a:pPr marL="0" indent="0">
              <a:buNone/>
            </a:pPr>
            <a:r>
              <a:rPr lang="en-US" dirty="0" smtClean="0"/>
              <a:t>Q2: How </a:t>
            </a:r>
            <a:r>
              <a:rPr lang="en-US" dirty="0"/>
              <a:t>do organizations use the cloud?</a:t>
            </a:r>
          </a:p>
          <a:p>
            <a:pPr marL="0" indent="0">
              <a:buNone/>
            </a:pPr>
            <a:r>
              <a:rPr lang="en-US" dirty="0" smtClean="0"/>
              <a:t>Q3: How </a:t>
            </a:r>
            <a:r>
              <a:rPr lang="en-US" dirty="0"/>
              <a:t>can Falcon Security use the cloud?</a:t>
            </a:r>
          </a:p>
          <a:p>
            <a:pPr marL="0" indent="0">
              <a:buNone/>
            </a:pPr>
            <a:r>
              <a:rPr lang="en-US" dirty="0" smtClean="0"/>
              <a:t>Q4: How </a:t>
            </a:r>
            <a:r>
              <a:rPr lang="en-US" dirty="0"/>
              <a:t>can organizations use cloud services securely?</a:t>
            </a:r>
          </a:p>
          <a:p>
            <a:pPr marL="0" indent="0">
              <a:buNone/>
            </a:pPr>
            <a:r>
              <a:rPr lang="en-US" dirty="0" smtClean="0"/>
              <a:t>Q5: </a:t>
            </a:r>
            <a:r>
              <a:rPr lang="en-US" dirty="0"/>
              <a:t>What does the cloud mean for your </a:t>
            </a:r>
            <a:r>
              <a:rPr lang="en-US" dirty="0" smtClean="0"/>
              <a:t>future</a:t>
            </a:r>
          </a:p>
          <a:p>
            <a:pPr marL="1143000" indent="-457200">
              <a:buFont typeface="Wingdings" panose="05000000000000000000" pitchFamily="2" charset="2"/>
              <a:buChar char="Ø"/>
            </a:pPr>
            <a:r>
              <a:rPr lang="en-US" dirty="0" smtClean="0"/>
              <a:t>How does  the knowledge in </a:t>
            </a:r>
            <a:r>
              <a:rPr lang="en-US" dirty="0"/>
              <a:t>this chapter help you</a:t>
            </a:r>
            <a:r>
              <a:rPr lang="en-US" dirty="0" smtClean="0"/>
              <a:t>?</a:t>
            </a:r>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9466485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a:t>
            </a:r>
            <a:r>
              <a:rPr lang="en-US" dirty="0"/>
              <a:t>Guide: From Anthem to Anathema</a:t>
            </a:r>
          </a:p>
        </p:txBody>
      </p:sp>
      <p:sp>
        <p:nvSpPr>
          <p:cNvPr id="4" name="Content Placeholder 3"/>
          <p:cNvSpPr>
            <a:spLocks noGrp="1"/>
          </p:cNvSpPr>
          <p:nvPr>
            <p:ph idx="1"/>
          </p:nvPr>
        </p:nvSpPr>
        <p:spPr/>
        <p:txBody>
          <a:bodyPr/>
          <a:lstStyle/>
          <a:p>
            <a:r>
              <a:rPr lang="en-US" dirty="0"/>
              <a:t>G</a:t>
            </a:r>
            <a:r>
              <a:rPr lang="en-US" dirty="0" smtClean="0"/>
              <a:t>reater accessibility</a:t>
            </a:r>
            <a:r>
              <a:rPr lang="en-US" dirty="0"/>
              <a:t> </a:t>
            </a:r>
            <a:r>
              <a:rPr lang="en-US" dirty="0" smtClean="0"/>
              <a:t>=&gt; </a:t>
            </a:r>
            <a:r>
              <a:rPr lang="en-US" dirty="0"/>
              <a:t>more accessible to </a:t>
            </a:r>
            <a:r>
              <a:rPr lang="en-US" dirty="0" smtClean="0"/>
              <a:t>hackers</a:t>
            </a:r>
          </a:p>
          <a:p>
            <a:pPr lvl="2"/>
            <a:r>
              <a:rPr lang="en-US" dirty="0" smtClean="0"/>
              <a:t>80 million customers affected</a:t>
            </a:r>
          </a:p>
          <a:p>
            <a:pPr lvl="2"/>
            <a:r>
              <a:rPr lang="en-US" dirty="0"/>
              <a:t>S</a:t>
            </a:r>
            <a:r>
              <a:rPr lang="en-US" dirty="0" smtClean="0"/>
              <a:t>tole </a:t>
            </a:r>
            <a:r>
              <a:rPr lang="en-US" dirty="0"/>
              <a:t>names, addresses, Social Security numbers, and </a:t>
            </a:r>
            <a:r>
              <a:rPr lang="en-US" dirty="0" smtClean="0"/>
              <a:t>salaries</a:t>
            </a:r>
          </a:p>
          <a:p>
            <a:pPr lvl="2"/>
            <a:r>
              <a:rPr lang="en-US" dirty="0" smtClean="0"/>
              <a:t>Stored </a:t>
            </a:r>
            <a:r>
              <a:rPr lang="en-US" dirty="0"/>
              <a:t>in plain </a:t>
            </a:r>
            <a:r>
              <a:rPr lang="en-US" dirty="0" smtClean="0"/>
              <a:t>text format</a:t>
            </a:r>
          </a:p>
          <a:p>
            <a:pPr lvl="2"/>
            <a:r>
              <a:rPr lang="en-US" dirty="0"/>
              <a:t>L</a:t>
            </a:r>
            <a:r>
              <a:rPr lang="en-US" dirty="0" smtClean="0"/>
              <a:t>awsuits filed</a:t>
            </a:r>
            <a:endParaRPr lang="en-US" dirty="0"/>
          </a:p>
          <a:p>
            <a:r>
              <a:rPr lang="en-US" dirty="0"/>
              <a:t>Premera Blue Cross </a:t>
            </a:r>
            <a:endParaRPr lang="en-US" dirty="0" smtClean="0"/>
          </a:p>
          <a:p>
            <a:pPr lvl="2"/>
            <a:r>
              <a:rPr lang="en-US" dirty="0"/>
              <a:t>B</a:t>
            </a:r>
            <a:r>
              <a:rPr lang="en-US" dirty="0" smtClean="0"/>
              <a:t>ank-account </a:t>
            </a:r>
            <a:r>
              <a:rPr lang="en-US" dirty="0"/>
              <a:t>and medical </a:t>
            </a:r>
            <a:r>
              <a:rPr lang="en-US" dirty="0" smtClean="0"/>
              <a:t>data of 11 million customers</a:t>
            </a:r>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19624938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the Knowledge in This Chapter Help You?</a:t>
            </a:r>
            <a:endParaRPr lang="en-US" dirty="0"/>
          </a:p>
        </p:txBody>
      </p:sp>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
        <p:nvSpPr>
          <p:cNvPr id="4" name="Content Placeholder 3"/>
          <p:cNvSpPr>
            <a:spLocks noGrp="1"/>
          </p:cNvSpPr>
          <p:nvPr>
            <p:ph idx="1"/>
          </p:nvPr>
        </p:nvSpPr>
        <p:spPr/>
        <p:txBody>
          <a:bodyPr/>
          <a:lstStyle/>
          <a:p>
            <a:r>
              <a:rPr lang="en-US" dirty="0" smtClean="0"/>
              <a:t>Cloud knowledge key for </a:t>
            </a:r>
            <a:r>
              <a:rPr lang="en-US" dirty="0"/>
              <a:t>all business professionals </a:t>
            </a:r>
            <a:r>
              <a:rPr lang="en-US" dirty="0" smtClean="0"/>
              <a:t>in </a:t>
            </a:r>
            <a:r>
              <a:rPr lang="en-US" dirty="0"/>
              <a:t>early years </a:t>
            </a:r>
            <a:r>
              <a:rPr lang="en-US" dirty="0" smtClean="0"/>
              <a:t>of career </a:t>
            </a:r>
          </a:p>
          <a:p>
            <a:r>
              <a:rPr lang="en-US" dirty="0"/>
              <a:t>A</a:t>
            </a:r>
            <a:r>
              <a:rPr lang="en-US" dirty="0" smtClean="0"/>
              <a:t>nticipate </a:t>
            </a:r>
            <a:r>
              <a:rPr lang="en-US" dirty="0"/>
              <a:t>new categories of </a:t>
            </a:r>
            <a:r>
              <a:rPr lang="en-US" dirty="0" smtClean="0"/>
              <a:t>jobs </a:t>
            </a:r>
            <a:r>
              <a:rPr lang="en-US" dirty="0"/>
              <a:t>you might find </a:t>
            </a:r>
            <a:r>
              <a:rPr lang="en-US" dirty="0" smtClean="0"/>
              <a:t>rewarding </a:t>
            </a:r>
          </a:p>
          <a:p>
            <a:r>
              <a:rPr lang="en-US" dirty="0" smtClean="0"/>
              <a:t>Save </a:t>
            </a:r>
            <a:r>
              <a:rPr lang="en-US" dirty="0"/>
              <a:t>your organization considerable </a:t>
            </a:r>
            <a:r>
              <a:rPr lang="en-US" dirty="0" smtClean="0"/>
              <a:t>money</a:t>
            </a:r>
            <a:endParaRPr lang="en-US" dirty="0"/>
          </a:p>
        </p:txBody>
      </p:sp>
    </p:spTree>
    <p:extLst>
      <p:ext uri="{BB962C8B-B14F-4D97-AF65-F5344CB8AC3E}">
        <p14:creationId xmlns:p14="http://schemas.microsoft.com/office/powerpoint/2010/main" val="397596418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Active Review</a:t>
            </a:r>
            <a:endParaRPr lang="en-US" dirty="0"/>
          </a:p>
        </p:txBody>
      </p:sp>
      <p:sp>
        <p:nvSpPr>
          <p:cNvPr id="5" name="Content Placeholder 3"/>
          <p:cNvSpPr>
            <a:spLocks noGrp="1"/>
          </p:cNvSpPr>
          <p:nvPr>
            <p:ph idx="1"/>
          </p:nvPr>
        </p:nvSpPr>
        <p:spPr/>
        <p:txBody>
          <a:bodyPr/>
          <a:lstStyle/>
          <a:p>
            <a:pPr marL="0" indent="0">
              <a:buNone/>
            </a:pPr>
            <a:r>
              <a:rPr lang="en-US" dirty="0"/>
              <a:t>Q1: Why is the cloud the future for most organizations?</a:t>
            </a:r>
          </a:p>
          <a:p>
            <a:pPr marL="0" indent="0">
              <a:buNone/>
            </a:pPr>
            <a:r>
              <a:rPr lang="en-US" dirty="0"/>
              <a:t>Q2: How do organizations use the cloud?</a:t>
            </a:r>
          </a:p>
          <a:p>
            <a:pPr marL="0" indent="0">
              <a:buNone/>
            </a:pPr>
            <a:r>
              <a:rPr lang="en-US" dirty="0"/>
              <a:t>Q3: How can Falcon Security use the cloud?</a:t>
            </a:r>
          </a:p>
          <a:p>
            <a:pPr marL="0" indent="0">
              <a:buNone/>
            </a:pPr>
            <a:r>
              <a:rPr lang="en-US" dirty="0"/>
              <a:t>Q4: How can organizations use cloud services securely?</a:t>
            </a:r>
          </a:p>
          <a:p>
            <a:pPr marL="0" indent="0">
              <a:buNone/>
            </a:pPr>
            <a:r>
              <a:rPr lang="en-US" dirty="0"/>
              <a:t>Q5: What does the cloud mean for your future?</a:t>
            </a:r>
          </a:p>
          <a:p>
            <a:pPr marL="1090613" indent="-404813">
              <a:buFont typeface="Wingdings" panose="05000000000000000000" pitchFamily="2" charset="2"/>
              <a:buChar char="Ø"/>
            </a:pPr>
            <a:r>
              <a:rPr lang="en-US" dirty="0"/>
              <a:t>How does the knowledge in this chapter help you</a:t>
            </a:r>
            <a:r>
              <a:rPr lang="en-US" dirty="0" smtClean="0"/>
              <a:t>?</a:t>
            </a:r>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93587085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Case Study 6: </a:t>
            </a:r>
            <a:r>
              <a:rPr lang="en-US" dirty="0" smtClean="0"/>
              <a:t>Cloud Solutions that Test for Consumer Risk and Financial Stability</a:t>
            </a:r>
            <a:endParaRPr lang="en-US" dirty="0"/>
          </a:p>
        </p:txBody>
      </p:sp>
      <p:sp>
        <p:nvSpPr>
          <p:cNvPr id="4" name="Content Placeholder 3"/>
          <p:cNvSpPr>
            <a:spLocks noGrp="1"/>
          </p:cNvSpPr>
          <p:nvPr>
            <p:ph idx="1"/>
          </p:nvPr>
        </p:nvSpPr>
        <p:spPr/>
        <p:txBody>
          <a:bodyPr/>
          <a:lstStyle/>
          <a:p>
            <a:pPr marL="236538" indent="-236538"/>
            <a:r>
              <a:rPr lang="en-US" dirty="0" smtClean="0"/>
              <a:t>Europe’s financial center - London Stock Exchange: </a:t>
            </a:r>
            <a:r>
              <a:rPr lang="en-US" dirty="0" smtClean="0"/>
              <a:t>‘Big Bang’ and deregulation of financial services (1986)</a:t>
            </a:r>
            <a:endParaRPr lang="en-US" dirty="0"/>
          </a:p>
          <a:p>
            <a:pPr marL="236538" indent="-236538"/>
            <a:r>
              <a:rPr lang="en-US" dirty="0" smtClean="0"/>
              <a:t>Majority of manual processes of financial services moved to computer-based information systems trading (</a:t>
            </a:r>
            <a:r>
              <a:rPr lang="en-US" dirty="0" smtClean="0"/>
              <a:t>1997</a:t>
            </a:r>
            <a:r>
              <a:rPr lang="en-US" dirty="0" smtClean="0"/>
              <a:t>)</a:t>
            </a:r>
          </a:p>
          <a:p>
            <a:pPr marL="236538" indent="-236538"/>
            <a:r>
              <a:rPr lang="en-US" dirty="0" smtClean="0"/>
              <a:t>Huge advances in computing power: sophisticated financial algorithms, new products, light-touch regulation (2000)</a:t>
            </a:r>
          </a:p>
          <a:p>
            <a:pPr marL="236538" indent="-236538"/>
            <a:r>
              <a:rPr lang="en-US" dirty="0" smtClean="0"/>
              <a:t>Speed of innovation in highly technical financial services incompatible with light-touch regulatory framework (2013)</a:t>
            </a:r>
            <a:endParaRPr lang="en-US" dirty="0" smtClean="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248456587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Components of </a:t>
            </a:r>
            <a:r>
              <a:rPr lang="en-US" dirty="0" smtClean="0"/>
              <a:t>the ‘sandbox’ Cloud System</a:t>
            </a:r>
            <a:endParaRPr lang="en-US" dirty="0"/>
          </a:p>
        </p:txBody>
      </p:sp>
      <p:sp>
        <p:nvSpPr>
          <p:cNvPr id="6" name="AutoShape 3"/>
          <p:cNvSpPr>
            <a:spLocks noChangeAspect="1" noChangeArrowheads="1" noTextEdit="1"/>
          </p:cNvSpPr>
          <p:nvPr/>
        </p:nvSpPr>
        <p:spPr bwMode="auto">
          <a:xfrm>
            <a:off x="1541571" y="1714500"/>
            <a:ext cx="9106528" cy="370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pic>
        <p:nvPicPr>
          <p:cNvPr id="1034"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2328" y="1986372"/>
            <a:ext cx="7615392" cy="3157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744136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Solutions</a:t>
            </a:r>
            <a:r>
              <a:rPr lang="en-US" dirty="0" smtClean="0"/>
              <a:t> … ‘sandbox’ </a:t>
            </a:r>
            <a:r>
              <a:rPr lang="en-US" dirty="0" smtClean="0"/>
              <a:t>(cont'd)</a:t>
            </a:r>
            <a:endParaRPr lang="en-US" dirty="0"/>
          </a:p>
        </p:txBody>
      </p:sp>
      <p:sp>
        <p:nvSpPr>
          <p:cNvPr id="4" name="Content Placeholder 3"/>
          <p:cNvSpPr>
            <a:spLocks noGrp="1"/>
          </p:cNvSpPr>
          <p:nvPr>
            <p:ph idx="1"/>
          </p:nvPr>
        </p:nvSpPr>
        <p:spPr/>
        <p:txBody>
          <a:bodyPr/>
          <a:lstStyle/>
          <a:p>
            <a:r>
              <a:rPr lang="en-US" dirty="0"/>
              <a:t>F</a:t>
            </a:r>
            <a:r>
              <a:rPr lang="en-US" dirty="0" smtClean="0"/>
              <a:t>inancial regulators including the FCA (United Kingdom), the MAS (Singapore) and FSA / FISC (Japan) looking at technology trends appropriate to regulating innovative financial products </a:t>
            </a:r>
            <a:endParaRPr lang="en-US" dirty="0" smtClean="0"/>
          </a:p>
          <a:p>
            <a:r>
              <a:rPr lang="en-US" dirty="0" smtClean="0"/>
              <a:t>The FCA in the United Kingdom develops an indicative Cloud based Sandbox toolkit (2015)</a:t>
            </a:r>
          </a:p>
          <a:p>
            <a:r>
              <a:rPr lang="en-US" dirty="0" smtClean="0"/>
              <a:t>The Sandbox solution tests new financial products before they enter the consumer market place – a ‘safe space’</a:t>
            </a:r>
          </a:p>
          <a:p>
            <a:r>
              <a:rPr lang="en-US" dirty="0"/>
              <a:t>R</a:t>
            </a:r>
            <a:r>
              <a:rPr lang="en-US" dirty="0" smtClean="0"/>
              <a:t>educes consumer risk and promotes financial stability </a:t>
            </a:r>
            <a:endParaRPr lang="en-US" dirty="0" smtClean="0"/>
          </a:p>
          <a:p>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94828192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smtClean="0"/>
              <a:t>Copyright © 2017 Pearson Education, Inc.</a:t>
            </a:r>
            <a:endParaRPr lang="en-US" dirty="0"/>
          </a:p>
        </p:txBody>
      </p:sp>
    </p:spTree>
    <p:extLst>
      <p:ext uri="{BB962C8B-B14F-4D97-AF65-F5344CB8AC3E}">
        <p14:creationId xmlns:p14="http://schemas.microsoft.com/office/powerpoint/2010/main" val="16130569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914400" indent="-914400"/>
            <a:r>
              <a:rPr lang="en-US" dirty="0" smtClean="0"/>
              <a:t>Q1: Why Is  the Cloud the Future for Most Organizations?</a:t>
            </a:r>
            <a:endParaRPr lang="en-US" dirty="0"/>
          </a:p>
        </p:txBody>
      </p:sp>
      <p:sp>
        <p:nvSpPr>
          <p:cNvPr id="4" name="Content Placeholder 3"/>
          <p:cNvSpPr>
            <a:spLocks noGrp="1"/>
          </p:cNvSpPr>
          <p:nvPr>
            <p:ph idx="1"/>
          </p:nvPr>
        </p:nvSpPr>
        <p:spPr/>
        <p:txBody>
          <a:bodyPr/>
          <a:lstStyle/>
          <a:p>
            <a:r>
              <a:rPr lang="en-US" dirty="0" smtClean="0"/>
              <a:t>The Cloud</a:t>
            </a:r>
          </a:p>
          <a:p>
            <a:pPr lvl="2"/>
            <a:r>
              <a:rPr lang="en-US" dirty="0" smtClean="0"/>
              <a:t>Elastic </a:t>
            </a:r>
            <a:r>
              <a:rPr lang="en-US" dirty="0"/>
              <a:t>leasing of pooled computer resources </a:t>
            </a:r>
            <a:r>
              <a:rPr lang="en-US" dirty="0" smtClean="0"/>
              <a:t>via Internet</a:t>
            </a:r>
          </a:p>
          <a:p>
            <a:pPr lvl="2"/>
            <a:r>
              <a:rPr lang="en-US" b="1" dirty="0" smtClean="0"/>
              <a:t>Elastic</a:t>
            </a:r>
          </a:p>
          <a:p>
            <a:pPr marL="1085850" lvl="3"/>
            <a:r>
              <a:rPr lang="en-US" dirty="0" smtClean="0"/>
              <a:t>Automatically adjusts </a:t>
            </a:r>
            <a:r>
              <a:rPr lang="en-US" dirty="0"/>
              <a:t>for unpredictable </a:t>
            </a:r>
            <a:r>
              <a:rPr lang="en-US" dirty="0" smtClean="0"/>
              <a:t>demand</a:t>
            </a:r>
          </a:p>
          <a:p>
            <a:pPr marL="1082675" lvl="3" indent="-336550"/>
            <a:r>
              <a:rPr lang="en-US" dirty="0" smtClean="0"/>
              <a:t>Limits </a:t>
            </a:r>
            <a:r>
              <a:rPr lang="en-US" dirty="0"/>
              <a:t>financial </a:t>
            </a:r>
            <a:r>
              <a:rPr lang="en-US" dirty="0" smtClean="0"/>
              <a:t>risks</a:t>
            </a:r>
          </a:p>
          <a:p>
            <a:pPr marL="633413" lvl="2"/>
            <a:r>
              <a:rPr lang="en-US" b="1" dirty="0" smtClean="0"/>
              <a:t>Pooled</a:t>
            </a:r>
          </a:p>
          <a:p>
            <a:pPr marL="1082675" lvl="3"/>
            <a:r>
              <a:rPr lang="en-US" dirty="0"/>
              <a:t>S</a:t>
            </a:r>
            <a:r>
              <a:rPr lang="en-US" dirty="0" smtClean="0"/>
              <a:t>ame </a:t>
            </a:r>
            <a:r>
              <a:rPr lang="en-US" dirty="0"/>
              <a:t>physical hardware</a:t>
            </a:r>
            <a:endParaRPr lang="en-US" dirty="0" smtClean="0"/>
          </a:p>
          <a:p>
            <a:pPr marL="1082675" lvl="3"/>
            <a:r>
              <a:rPr lang="en-US" dirty="0" smtClean="0"/>
              <a:t>Economies of scale</a:t>
            </a:r>
            <a:endParaRPr lang="en-US" dirty="0"/>
          </a:p>
        </p:txBody>
      </p:sp>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15043753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Example of a </a:t>
            </a:r>
            <a:r>
              <a:rPr lang="en-US" dirty="0" smtClean="0"/>
              <a:t>Video Banner Ad Customer</a:t>
            </a:r>
            <a:endParaRPr lang="en-US" dirty="0"/>
          </a:p>
        </p:txBody>
      </p:sp>
      <p:sp>
        <p:nvSpPr>
          <p:cNvPr id="8" name="AutoShape 7"/>
          <p:cNvSpPr>
            <a:spLocks noChangeAspect="1" noChangeArrowheads="1" noTextEdit="1"/>
          </p:cNvSpPr>
          <p:nvPr/>
        </p:nvSpPr>
        <p:spPr bwMode="auto">
          <a:xfrm>
            <a:off x="1319213" y="1556728"/>
            <a:ext cx="9553575" cy="402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 name="Picture 1"/>
          <p:cNvPicPr>
            <a:picLocks noChangeAspect="1"/>
          </p:cNvPicPr>
          <p:nvPr/>
        </p:nvPicPr>
        <p:blipFill>
          <a:blip r:embed="rId3"/>
          <a:stretch>
            <a:fillRect/>
          </a:stretch>
        </p:blipFill>
        <p:spPr>
          <a:xfrm>
            <a:off x="1301238" y="1567915"/>
            <a:ext cx="9571550" cy="4041998"/>
          </a:xfrm>
          <a:prstGeom prst="rect">
            <a:avLst/>
          </a:prstGeom>
        </p:spPr>
      </p:pic>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1721206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Pooled</a:t>
            </a:r>
            <a:endParaRPr lang="en-US" dirty="0"/>
          </a:p>
        </p:txBody>
      </p:sp>
      <p:sp>
        <p:nvSpPr>
          <p:cNvPr id="5" name="Content Placeholder 4"/>
          <p:cNvSpPr>
            <a:spLocks noGrp="1"/>
          </p:cNvSpPr>
          <p:nvPr>
            <p:ph idx="1"/>
          </p:nvPr>
        </p:nvSpPr>
        <p:spPr>
          <a:xfrm>
            <a:off x="772583" y="1489275"/>
            <a:ext cx="10515600" cy="4014707"/>
          </a:xfrm>
        </p:spPr>
        <p:txBody>
          <a:bodyPr/>
          <a:lstStyle/>
          <a:p>
            <a:r>
              <a:rPr lang="en-US" sz="2600" b="1" dirty="0" smtClean="0"/>
              <a:t>Pooled </a:t>
            </a:r>
            <a:r>
              <a:rPr lang="en-US" sz="2600" b="1" dirty="0"/>
              <a:t>resources </a:t>
            </a:r>
            <a:endParaRPr lang="en-US" sz="2600" b="1" dirty="0" smtClean="0"/>
          </a:p>
          <a:p>
            <a:pPr lvl="2"/>
            <a:r>
              <a:rPr lang="en-US" sz="2600" dirty="0"/>
              <a:t>S</a:t>
            </a:r>
            <a:r>
              <a:rPr lang="en-US" sz="2600" dirty="0" smtClean="0"/>
              <a:t>ame </a:t>
            </a:r>
            <a:r>
              <a:rPr lang="en-US" sz="2600" dirty="0"/>
              <a:t>physical </a:t>
            </a:r>
            <a:r>
              <a:rPr lang="en-US" sz="2600" dirty="0" smtClean="0"/>
              <a:t>hardware</a:t>
            </a:r>
          </a:p>
          <a:p>
            <a:pPr lvl="2"/>
            <a:r>
              <a:rPr lang="en-US" sz="2600" dirty="0" smtClean="0"/>
              <a:t>Virtualization</a:t>
            </a:r>
            <a:endParaRPr lang="en-US" sz="2600" dirty="0"/>
          </a:p>
          <a:p>
            <a:r>
              <a:rPr lang="en-US" sz="2600" dirty="0"/>
              <a:t>E</a:t>
            </a:r>
            <a:r>
              <a:rPr lang="en-US" sz="2600" b="1" dirty="0"/>
              <a:t>conomies of scale</a:t>
            </a:r>
          </a:p>
          <a:p>
            <a:pPr marL="1025526" lvl="2" indent="-347663"/>
            <a:r>
              <a:rPr lang="en-US" sz="2600" dirty="0"/>
              <a:t>Average cost decreases as size of operation </a:t>
            </a:r>
            <a:r>
              <a:rPr lang="en-US" sz="2600" dirty="0" smtClean="0"/>
              <a:t>increases</a:t>
            </a:r>
            <a:endParaRPr lang="en-US" sz="2600" dirty="0"/>
          </a:p>
          <a:p>
            <a:pPr marL="1025526" lvl="2" indent="-347663"/>
            <a:r>
              <a:rPr lang="en-US" sz="2600" dirty="0"/>
              <a:t>Major cloud vendors operate enormous </a:t>
            </a:r>
            <a:r>
              <a:rPr lang="en-US" sz="2600" dirty="0" smtClean="0"/>
              <a:t>Web farms</a:t>
            </a:r>
          </a:p>
          <a:p>
            <a:r>
              <a:rPr lang="en-US" sz="2600" b="1" dirty="0"/>
              <a:t>O</a:t>
            </a:r>
            <a:r>
              <a:rPr lang="en-US" sz="2600" b="1" dirty="0" smtClean="0"/>
              <a:t>ver </a:t>
            </a:r>
            <a:r>
              <a:rPr lang="en-US" sz="2600" b="1" dirty="0"/>
              <a:t>the </a:t>
            </a:r>
            <a:r>
              <a:rPr lang="en-US" sz="2600" b="1" dirty="0" smtClean="0"/>
              <a:t>Internet</a:t>
            </a:r>
          </a:p>
          <a:p>
            <a:pPr lvl="2"/>
            <a:r>
              <a:rPr lang="en-US" sz="2600" b="1" dirty="0"/>
              <a:t>Service-oriented architecture (SOA</a:t>
            </a:r>
            <a:r>
              <a:rPr lang="en-US" sz="2600" b="1" dirty="0" smtClean="0"/>
              <a:t>)</a:t>
            </a:r>
          </a:p>
          <a:p>
            <a:pPr lvl="2"/>
            <a:r>
              <a:rPr lang="en-US" sz="2600" b="1" dirty="0"/>
              <a:t>Web service standards</a:t>
            </a:r>
            <a:endParaRPr lang="en-US" sz="2600" dirty="0"/>
          </a:p>
        </p:txBody>
      </p:sp>
      <p:sp>
        <p:nvSpPr>
          <p:cNvPr id="2" name="Footer Placeholder 1"/>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417004533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096435" y="365125"/>
            <a:ext cx="3545904" cy="4576151"/>
          </a:xfrm>
        </p:spPr>
        <p:txBody>
          <a:bodyPr/>
          <a:lstStyle/>
          <a:p>
            <a:pPr marL="236538" indent="-236538">
              <a:buFont typeface="Arial" panose="020B0604020202020204" pitchFamily="34" charset="0"/>
              <a:buChar char="•"/>
            </a:pPr>
            <a:r>
              <a:rPr lang="en-US" sz="3200" dirty="0"/>
              <a:t>Apple </a:t>
            </a:r>
            <a:r>
              <a:rPr lang="en-US" sz="3200" dirty="0" smtClean="0"/>
              <a:t>Web farm in Maiden</a:t>
            </a:r>
            <a:r>
              <a:rPr lang="en-US" sz="3200" dirty="0"/>
              <a:t>, </a:t>
            </a:r>
            <a:r>
              <a:rPr lang="en-US" sz="3200" dirty="0" smtClean="0"/>
              <a:t>NC</a:t>
            </a:r>
            <a:br>
              <a:rPr lang="en-US" sz="3200" dirty="0" smtClean="0"/>
            </a:br>
            <a:r>
              <a:rPr lang="en-US" sz="3200" dirty="0" smtClean="0"/>
              <a:t/>
            </a:r>
            <a:br>
              <a:rPr lang="en-US" sz="3200" dirty="0" smtClean="0"/>
            </a:br>
            <a:r>
              <a:rPr lang="en-US" sz="3200" dirty="0" smtClean="0"/>
              <a:t>$1B+ </a:t>
            </a:r>
            <a:r>
              <a:rPr lang="en-US" sz="3200" dirty="0"/>
              <a:t>facility contains more than 500,000 </a:t>
            </a:r>
            <a:r>
              <a:rPr lang="en-US" sz="3200" dirty="0" smtClean="0"/>
              <a:t>sq. ft.</a:t>
            </a:r>
            <a:endParaRPr lang="en-US" sz="3200" dirty="0"/>
          </a:p>
        </p:txBody>
      </p:sp>
      <p:pic>
        <p:nvPicPr>
          <p:cNvPr id="4" name="Picture 3"/>
          <p:cNvPicPr>
            <a:picLocks noChangeAspect="1"/>
          </p:cNvPicPr>
          <p:nvPr/>
        </p:nvPicPr>
        <p:blipFill>
          <a:blip r:embed="rId3"/>
          <a:stretch>
            <a:fillRect/>
          </a:stretch>
        </p:blipFill>
        <p:spPr>
          <a:xfrm>
            <a:off x="4897867" y="365125"/>
            <a:ext cx="6206266" cy="5029636"/>
          </a:xfrm>
          <a:prstGeom prst="rect">
            <a:avLst/>
          </a:prstGeom>
        </p:spPr>
      </p:pic>
      <p:sp>
        <p:nvSpPr>
          <p:cNvPr id="2" name="Footer Placeholder 1"/>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15798556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Is the Cloud Preferred to </a:t>
            </a:r>
            <a:r>
              <a:rPr lang="en-US" dirty="0" smtClean="0"/>
              <a:t>In-House Hosting</a:t>
            </a:r>
            <a:r>
              <a:rPr lang="en-US" dirty="0"/>
              <a:t>?</a:t>
            </a:r>
          </a:p>
        </p:txBody>
      </p:sp>
      <p:sp>
        <p:nvSpPr>
          <p:cNvPr id="8" name="AutoShape 7"/>
          <p:cNvSpPr>
            <a:spLocks noChangeAspect="1" noChangeArrowheads="1" noTextEdit="1"/>
          </p:cNvSpPr>
          <p:nvPr/>
        </p:nvSpPr>
        <p:spPr bwMode="auto">
          <a:xfrm>
            <a:off x="809471" y="1603084"/>
            <a:ext cx="10515600" cy="4023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9" name="Picture 8"/>
          <p:cNvPicPr preferRelativeResize="0">
            <a:picLocks/>
          </p:cNvPicPr>
          <p:nvPr/>
        </p:nvPicPr>
        <p:blipFill>
          <a:blip r:embed="rId3"/>
          <a:stretch>
            <a:fillRect/>
          </a:stretch>
        </p:blipFill>
        <p:spPr>
          <a:xfrm>
            <a:off x="844644" y="1567914"/>
            <a:ext cx="10515600" cy="4023360"/>
          </a:xfrm>
          <a:prstGeom prst="rect">
            <a:avLst/>
          </a:prstGeom>
        </p:spPr>
      </p:pic>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7015765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Is the Cloud Preferred to </a:t>
            </a:r>
            <a:r>
              <a:rPr lang="en-US" dirty="0" smtClean="0"/>
              <a:t>In-House Hosting? (cont'd)</a:t>
            </a:r>
            <a:endParaRPr lang="en-US" dirty="0"/>
          </a:p>
        </p:txBody>
      </p:sp>
      <p:sp>
        <p:nvSpPr>
          <p:cNvPr id="12" name="AutoShape 11"/>
          <p:cNvSpPr>
            <a:spLocks noChangeAspect="1" noChangeArrowheads="1" noTextEdit="1"/>
          </p:cNvSpPr>
          <p:nvPr/>
        </p:nvSpPr>
        <p:spPr bwMode="auto">
          <a:xfrm>
            <a:off x="792163" y="1555750"/>
            <a:ext cx="105616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6" name="Picture 5"/>
          <p:cNvPicPr preferRelativeResize="0">
            <a:picLocks/>
          </p:cNvPicPr>
          <p:nvPr/>
        </p:nvPicPr>
        <p:blipFill>
          <a:blip r:embed="rId3"/>
          <a:stretch>
            <a:fillRect/>
          </a:stretch>
        </p:blipFill>
        <p:spPr>
          <a:xfrm>
            <a:off x="792162" y="2022475"/>
            <a:ext cx="10515600" cy="3566160"/>
          </a:xfrm>
          <a:prstGeom prst="rect">
            <a:avLst/>
          </a:prstGeom>
        </p:spPr>
      </p:pic>
      <p:pic>
        <p:nvPicPr>
          <p:cNvPr id="7" name="Picture 6"/>
          <p:cNvPicPr preferRelativeResize="0">
            <a:picLocks/>
          </p:cNvPicPr>
          <p:nvPr/>
        </p:nvPicPr>
        <p:blipFill>
          <a:blip r:embed="rId4"/>
          <a:stretch>
            <a:fillRect/>
          </a:stretch>
        </p:blipFill>
        <p:spPr>
          <a:xfrm>
            <a:off x="792162" y="1590920"/>
            <a:ext cx="10515600" cy="457200"/>
          </a:xfrm>
          <a:prstGeom prst="rect">
            <a:avLst/>
          </a:prstGeom>
        </p:spPr>
      </p:pic>
      <p:sp>
        <p:nvSpPr>
          <p:cNvPr id="3" name="Footer Placeholder 2"/>
          <p:cNvSpPr>
            <a:spLocks noGrp="1"/>
          </p:cNvSpPr>
          <p:nvPr>
            <p:ph type="ftr" sz="quarter" idx="10"/>
          </p:nvPr>
        </p:nvSpPr>
        <p:spPr/>
        <p:txBody>
          <a:bodyPr/>
          <a:lstStyle/>
          <a:p>
            <a:r>
              <a:rPr lang="en-US" smtClean="0"/>
              <a:t>Copyright © 2017 Pearson Education, Inc.</a:t>
            </a:r>
            <a:endParaRPr lang="en-US" dirty="0"/>
          </a:p>
        </p:txBody>
      </p:sp>
    </p:spTree>
    <p:extLst>
      <p:ext uri="{BB962C8B-B14F-4D97-AF65-F5344CB8AC3E}">
        <p14:creationId xmlns:p14="http://schemas.microsoft.com/office/powerpoint/2010/main" val="419731096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emis7e">
  <a:themeElements>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extLst>
    <a:ext uri="{05A4C25C-085E-4340-85A3-A5531E510DB2}">
      <thm15:themeFamily xmlns="" xmlns:thm15="http://schemas.microsoft.com/office/thememl/2012/main" name="emis7e" id="{29AB47C4-94BD-41F1-8972-5377D2CEE6E6}" vid="{1F786610-8071-45D7-B808-83255C46718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themeOverride>
</file>

<file path=ppt/theme/themeOverride2.xml><?xml version="1.0" encoding="utf-8"?>
<a:themeOverride xmlns:a="http://schemas.openxmlformats.org/drawingml/2006/main">
  <a:clrScheme name="Custom 12">
    <a:dk1>
      <a:srgbClr val="00040C"/>
    </a:dk1>
    <a:lt1>
      <a:sysClr val="window" lastClr="FFFFFF"/>
    </a:lt1>
    <a:dk2>
      <a:srgbClr val="C8E8F4"/>
    </a:dk2>
    <a:lt2>
      <a:srgbClr val="F9EDA5"/>
    </a:lt2>
    <a:accent1>
      <a:srgbClr val="145064"/>
    </a:accent1>
    <a:accent2>
      <a:srgbClr val="F9EDA5"/>
    </a:accent2>
    <a:accent3>
      <a:srgbClr val="F5E169"/>
    </a:accent3>
    <a:accent4>
      <a:srgbClr val="F5E169"/>
    </a:accent4>
    <a:accent5>
      <a:srgbClr val="F2F2F2"/>
    </a:accent5>
    <a:accent6>
      <a:srgbClr val="BEE5F2"/>
    </a:accent6>
    <a:hlink>
      <a:srgbClr val="002D88"/>
    </a:hlink>
    <a:folHlink>
      <a:srgbClr val="071C24"/>
    </a:folHlink>
  </a:clrScheme>
</a:themeOverride>
</file>

<file path=docProps/app.xml><?xml version="1.0" encoding="utf-8"?>
<Properties xmlns="http://schemas.openxmlformats.org/officeDocument/2006/extended-properties" xmlns:vt="http://schemas.openxmlformats.org/officeDocument/2006/docPropsVTypes">
  <Template>Umis7e</Template>
  <TotalTime>0</TotalTime>
  <Words>2754</Words>
  <Application>Microsoft Office PowerPoint</Application>
  <PresentationFormat>Custom</PresentationFormat>
  <Paragraphs>285</Paragraphs>
  <Slides>36</Slides>
  <Notes>31</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emis7e</vt:lpstr>
      <vt:lpstr>Chapter 6</vt:lpstr>
      <vt:lpstr>“How About $10 Per Terabyte.”</vt:lpstr>
      <vt:lpstr>Study Questions</vt:lpstr>
      <vt:lpstr>Q1: Why Is  the Cloud the Future for Most Organizations?</vt:lpstr>
      <vt:lpstr>Example of a Video Banner Ad Customer</vt:lpstr>
      <vt:lpstr>Pooled</vt:lpstr>
      <vt:lpstr>Apple Web farm in Maiden, NC  $1B+ facility contains more than 500,000 sq. ft.</vt:lpstr>
      <vt:lpstr>Why Is the Cloud Preferred to In-House Hosting?</vt:lpstr>
      <vt:lpstr>Why Is the Cloud Preferred to In-House Hosting? (cont'd)</vt:lpstr>
      <vt:lpstr>Why Now?</vt:lpstr>
      <vt:lpstr>When Does the Cloud Not Make Sense?</vt:lpstr>
      <vt:lpstr>Q2:  How Do Organizations Use the Cloud?</vt:lpstr>
      <vt:lpstr>Content Delivery Networks from Cloud Vendors</vt:lpstr>
      <vt:lpstr>CDN Benefits</vt:lpstr>
      <vt:lpstr>Servers Used in a Typical CDN Service</vt:lpstr>
      <vt:lpstr>Using Web Services Internally </vt:lpstr>
      <vt:lpstr>Q3: How Can Falcon Security Use the Cloud?</vt:lpstr>
      <vt:lpstr>PaaS Services from Amazon DBMS Products with Elastic Cloud 2 (EC2)</vt:lpstr>
      <vt:lpstr>IaaS Services at Falcon Security</vt:lpstr>
      <vt:lpstr>Q4: How Can Organizations Use Cloud Services Securely?</vt:lpstr>
      <vt:lpstr>Remote Access Using VPN: Apparent Connection</vt:lpstr>
      <vt:lpstr>Private Cloud for Inventory and Other Applications</vt:lpstr>
      <vt:lpstr>Accessing Private Cloud over a Virtual Private Network</vt:lpstr>
      <vt:lpstr>Using A Virtual Private Cloud</vt:lpstr>
      <vt:lpstr>Q5: What Does the Cloud Mean for Your Future?</vt:lpstr>
      <vt:lpstr>Remote Action Systems</vt:lpstr>
      <vt:lpstr>So What? "Net Neutrality Enabled"</vt:lpstr>
      <vt:lpstr>FCC Approved New Regulations (2015) </vt:lpstr>
      <vt:lpstr>Ethics Guide: Cloudy Profit?</vt:lpstr>
      <vt:lpstr>Security Guide: From Anthem to Anathema</vt:lpstr>
      <vt:lpstr>How Does the Knowledge in This Chapter Help You?</vt:lpstr>
      <vt:lpstr>Active Review</vt:lpstr>
      <vt:lpstr>Case Study 6: Cloud Solutions that Test for Consumer Risk and Financial Stability</vt:lpstr>
      <vt:lpstr>Components of the ‘sandbox’ Cloud System</vt:lpstr>
      <vt:lpstr>Cloud Solutions … ‘sandbox’ (cont'd)</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2013-11-15T21:45:03Z</dcterms:created>
  <dcterms:modified xsi:type="dcterms:W3CDTF">2016-07-04T07:59:40Z</dcterms:modified>
</cp:coreProperties>
</file>

<file path=docProps/thumbnail.jpeg>
</file>